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2" r:id="rId5"/>
    <p:sldId id="261" r:id="rId6"/>
    <p:sldId id="258" r:id="rId7"/>
    <p:sldId id="264" r:id="rId8"/>
    <p:sldId id="263" r:id="rId9"/>
    <p:sldId id="260"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0" y="1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66D1EFB-9E24-4190-89EE-C9CD5CB6F9D4}" type="datetimeFigureOut">
              <a:rPr lang="en-GB" smtClean="0"/>
              <a:t>06/06/2022</a:t>
            </a:fld>
            <a:endParaRPr lang="en-GB"/>
          </a:p>
        </p:txBody>
      </p:sp>
      <p:sp>
        <p:nvSpPr>
          <p:cNvPr id="5" name="Footer Placeholder 4"/>
          <p:cNvSpPr>
            <a:spLocks noGrp="1"/>
          </p:cNvSpPr>
          <p:nvPr>
            <p:ph type="ftr" sz="quarter" idx="11"/>
          </p:nvPr>
        </p:nvSpPr>
        <p:spPr>
          <a:xfrm>
            <a:off x="5332412" y="5883275"/>
            <a:ext cx="4324044" cy="365125"/>
          </a:xfrm>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478892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66D1EFB-9E24-4190-89EE-C9CD5CB6F9D4}" type="datetimeFigureOut">
              <a:rPr lang="en-GB" smtClean="0"/>
              <a:t>06/06/2022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4270213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06/06/2022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11490059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06/06/2022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7913038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06/06/2022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960632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06/06/2022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24326313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06/06/2022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483843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6D1EFB-9E24-4190-89EE-C9CD5CB6F9D4}" type="datetimeFigureOut">
              <a:rPr lang="en-GB" smtClean="0"/>
              <a:t>06/06/2022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4702526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6D1EFB-9E24-4190-89EE-C9CD5CB6F9D4}" type="datetimeFigureOut">
              <a:rPr lang="en-GB" smtClean="0"/>
              <a:t>06/06/2022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2112676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6D1EFB-9E24-4190-89EE-C9CD5CB6F9D4}" type="datetimeFigureOut">
              <a:rPr lang="en-GB" smtClean="0"/>
              <a:t>06/06/2022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951856" y="5867131"/>
            <a:ext cx="551167" cy="365125"/>
          </a:xfrm>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747129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06/06/2022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411812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66D1EFB-9E24-4190-89EE-C9CD5CB6F9D4}" type="datetimeFigureOut">
              <a:rPr lang="en-GB" smtClean="0"/>
              <a:t>06/06/2022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1591155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66D1EFB-9E24-4190-89EE-C9CD5CB6F9D4}" type="datetimeFigureOut">
              <a:rPr lang="en-GB" smtClean="0"/>
              <a:t>06/06/2022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2052055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66D1EFB-9E24-4190-89EE-C9CD5CB6F9D4}" type="datetimeFigureOut">
              <a:rPr lang="en-GB" smtClean="0"/>
              <a:t>06/06/2022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1240001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6D1EFB-9E24-4190-89EE-C9CD5CB6F9D4}" type="datetimeFigureOut">
              <a:rPr lang="en-GB" smtClean="0"/>
              <a:t>06/06/2022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2185803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66D1EFB-9E24-4190-89EE-C9CD5CB6F9D4}" type="datetimeFigureOut">
              <a:rPr lang="en-GB" smtClean="0"/>
              <a:t>06/06/2022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401595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66D1EFB-9E24-4190-89EE-C9CD5CB6F9D4}" type="datetimeFigureOut">
              <a:rPr lang="en-GB" smtClean="0"/>
              <a:t>06/06/2022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2954938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66D1EFB-9E24-4190-89EE-C9CD5CB6F9D4}" type="datetimeFigureOut">
              <a:rPr lang="en-GB" smtClean="0"/>
              <a:t>06/06/2022</a:t>
            </a:fld>
            <a:endParaRPr lang="en-GB"/>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CF2D67F-84C9-4EEF-AD9E-34C46F7208FB}" type="slidenum">
              <a:rPr lang="en-GB" smtClean="0"/>
              <a:t>‹#›</a:t>
            </a:fld>
            <a:endParaRPr lang="en-GB"/>
          </a:p>
        </p:txBody>
      </p:sp>
    </p:spTree>
    <p:extLst>
      <p:ext uri="{BB962C8B-B14F-4D97-AF65-F5344CB8AC3E}">
        <p14:creationId xmlns:p14="http://schemas.microsoft.com/office/powerpoint/2010/main" val="20535013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4287F-5CD6-436E-B0DA-9A96C952D9BC}"/>
              </a:ext>
            </a:extLst>
          </p:cNvPr>
          <p:cNvSpPr>
            <a:spLocks noGrp="1"/>
          </p:cNvSpPr>
          <p:nvPr>
            <p:ph type="ctrTitle"/>
          </p:nvPr>
        </p:nvSpPr>
        <p:spPr>
          <a:xfrm>
            <a:off x="2928400" y="245535"/>
            <a:ext cx="8574622" cy="490736"/>
          </a:xfrm>
        </p:spPr>
        <p:txBody>
          <a:bodyPr>
            <a:noAutofit/>
          </a:bodyPr>
          <a:lstStyle/>
          <a:p>
            <a:fld id="{6FA172D7-343E-4ECB-83D0-817260ADD472}" type="datetime2">
              <a:rPr lang="en-GB" sz="2800" u="sng" smtClean="0"/>
              <a:t>Monday, 06 June 2022</a:t>
            </a:fld>
            <a:endParaRPr lang="en-GB" sz="2800" u="sng" dirty="0"/>
          </a:p>
        </p:txBody>
      </p:sp>
      <p:sp>
        <p:nvSpPr>
          <p:cNvPr id="3" name="Subtitle 2">
            <a:extLst>
              <a:ext uri="{FF2B5EF4-FFF2-40B4-BE49-F238E27FC236}">
                <a16:creationId xmlns:a16="http://schemas.microsoft.com/office/drawing/2014/main" id="{EA85B84D-4C8F-4D4C-A4E2-C24B94334E8C}"/>
              </a:ext>
            </a:extLst>
          </p:cNvPr>
          <p:cNvSpPr>
            <a:spLocks noGrp="1"/>
          </p:cNvSpPr>
          <p:nvPr>
            <p:ph type="subTitle" idx="1"/>
          </p:nvPr>
        </p:nvSpPr>
        <p:spPr>
          <a:xfrm>
            <a:off x="2120877" y="1549729"/>
            <a:ext cx="9706945" cy="1388534"/>
          </a:xfrm>
        </p:spPr>
        <p:txBody>
          <a:bodyPr>
            <a:normAutofit/>
          </a:bodyPr>
          <a:lstStyle/>
          <a:p>
            <a:pPr algn="l"/>
            <a:r>
              <a:rPr lang="en-GB" sz="2400" b="1" dirty="0"/>
              <a:t>Expected learning outcome for today:</a:t>
            </a:r>
            <a:endParaRPr lang="en-GB" sz="2400" dirty="0"/>
          </a:p>
          <a:p>
            <a:pPr algn="l"/>
            <a:r>
              <a:rPr lang="en-GB" sz="2400" dirty="0"/>
              <a:t>To understand types of variables and write down three types of variables for your question.</a:t>
            </a:r>
          </a:p>
        </p:txBody>
      </p:sp>
      <p:sp>
        <p:nvSpPr>
          <p:cNvPr id="4" name="Title 1">
            <a:extLst>
              <a:ext uri="{FF2B5EF4-FFF2-40B4-BE49-F238E27FC236}">
                <a16:creationId xmlns:a16="http://schemas.microsoft.com/office/drawing/2014/main" id="{31117627-54E1-40C0-B8B6-90A57FEBA3CA}"/>
              </a:ext>
            </a:extLst>
          </p:cNvPr>
          <p:cNvSpPr txBox="1">
            <a:spLocks/>
          </p:cNvSpPr>
          <p:nvPr/>
        </p:nvSpPr>
        <p:spPr>
          <a:xfrm>
            <a:off x="2928400" y="897632"/>
            <a:ext cx="8574622" cy="490736"/>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2800" u="sng" dirty="0"/>
              <a:t>Science Fair Lesson 2: Identifying variables</a:t>
            </a:r>
          </a:p>
        </p:txBody>
      </p:sp>
      <p:sp>
        <p:nvSpPr>
          <p:cNvPr id="5" name="TextBox 4">
            <a:extLst>
              <a:ext uri="{FF2B5EF4-FFF2-40B4-BE49-F238E27FC236}">
                <a16:creationId xmlns:a16="http://schemas.microsoft.com/office/drawing/2014/main" id="{9BB2D583-DCB2-47F9-B364-4326B77C5490}"/>
              </a:ext>
            </a:extLst>
          </p:cNvPr>
          <p:cNvSpPr txBox="1"/>
          <p:nvPr/>
        </p:nvSpPr>
        <p:spPr>
          <a:xfrm>
            <a:off x="3791763" y="3247152"/>
            <a:ext cx="6847895" cy="1569660"/>
          </a:xfrm>
          <a:prstGeom prst="rect">
            <a:avLst/>
          </a:prstGeom>
          <a:noFill/>
          <a:ln>
            <a:solidFill>
              <a:schemeClr val="accent1"/>
            </a:solidFill>
          </a:ln>
        </p:spPr>
        <p:txBody>
          <a:bodyPr wrap="square" rtlCol="0">
            <a:spAutoFit/>
          </a:bodyPr>
          <a:lstStyle/>
          <a:p>
            <a:r>
              <a:rPr lang="en-GB" sz="2400" b="1" dirty="0"/>
              <a:t>Today’s key vocabulary:</a:t>
            </a:r>
            <a:endParaRPr lang="en-GB" sz="2400" dirty="0"/>
          </a:p>
          <a:p>
            <a:pPr marL="342900" indent="-342900">
              <a:buFont typeface="Arial" panose="020B0604020202020204" pitchFamily="34" charset="0"/>
              <a:buChar char="•"/>
            </a:pPr>
            <a:r>
              <a:rPr lang="en-GB" sz="2400" dirty="0"/>
              <a:t>Deliberately – on purpose, intentionally</a:t>
            </a:r>
          </a:p>
          <a:p>
            <a:pPr marL="342900" indent="-342900">
              <a:buFont typeface="Arial" panose="020B0604020202020204" pitchFamily="34" charset="0"/>
              <a:buChar char="•"/>
            </a:pPr>
            <a:r>
              <a:rPr lang="en-GB" sz="2400" dirty="0"/>
              <a:t>Variable – something that can change in an investigation</a:t>
            </a:r>
            <a:endParaRPr lang="en-GB" sz="2400" b="1" dirty="0"/>
          </a:p>
        </p:txBody>
      </p:sp>
      <p:sp>
        <p:nvSpPr>
          <p:cNvPr id="6" name="TextBox 5">
            <a:extLst>
              <a:ext uri="{FF2B5EF4-FFF2-40B4-BE49-F238E27FC236}">
                <a16:creationId xmlns:a16="http://schemas.microsoft.com/office/drawing/2014/main" id="{E673161E-07E1-45F2-A60B-3C8919A6C23C}"/>
              </a:ext>
            </a:extLst>
          </p:cNvPr>
          <p:cNvSpPr txBox="1"/>
          <p:nvPr/>
        </p:nvSpPr>
        <p:spPr>
          <a:xfrm>
            <a:off x="5344105" y="5042805"/>
            <a:ext cx="6847895" cy="1200329"/>
          </a:xfrm>
          <a:prstGeom prst="rect">
            <a:avLst/>
          </a:prstGeom>
          <a:noFill/>
          <a:ln>
            <a:solidFill>
              <a:schemeClr val="accent1"/>
            </a:solidFill>
          </a:ln>
        </p:spPr>
        <p:txBody>
          <a:bodyPr wrap="square" rtlCol="0">
            <a:spAutoFit/>
          </a:bodyPr>
          <a:lstStyle/>
          <a:p>
            <a:r>
              <a:rPr lang="en-GB" sz="2400" b="1" dirty="0"/>
              <a:t>Starter:  </a:t>
            </a:r>
          </a:p>
          <a:p>
            <a:r>
              <a:rPr lang="en-GB" sz="2400" dirty="0"/>
              <a:t>What do we mean by a “fair test” in an investigation?  Can you give an example?</a:t>
            </a:r>
          </a:p>
        </p:txBody>
      </p:sp>
    </p:spTree>
    <p:extLst>
      <p:ext uri="{BB962C8B-B14F-4D97-AF65-F5344CB8AC3E}">
        <p14:creationId xmlns:p14="http://schemas.microsoft.com/office/powerpoint/2010/main" val="342104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EBA1A-9FB0-4CDD-85FF-9F3E1C44A9E6}"/>
              </a:ext>
            </a:extLst>
          </p:cNvPr>
          <p:cNvSpPr>
            <a:spLocks noGrp="1"/>
          </p:cNvSpPr>
          <p:nvPr>
            <p:ph type="title"/>
          </p:nvPr>
        </p:nvSpPr>
        <p:spPr>
          <a:xfrm>
            <a:off x="1638692" y="1"/>
            <a:ext cx="9773496" cy="771896"/>
          </a:xfrm>
        </p:spPr>
        <p:txBody>
          <a:bodyPr/>
          <a:lstStyle/>
          <a:p>
            <a:pPr algn="l"/>
            <a:r>
              <a:rPr lang="en-GB" u="sng" dirty="0"/>
              <a:t>Starter</a:t>
            </a:r>
          </a:p>
        </p:txBody>
      </p:sp>
      <p:sp>
        <p:nvSpPr>
          <p:cNvPr id="3" name="Content Placeholder 2">
            <a:extLst>
              <a:ext uri="{FF2B5EF4-FFF2-40B4-BE49-F238E27FC236}">
                <a16:creationId xmlns:a16="http://schemas.microsoft.com/office/drawing/2014/main" id="{4B7F5E74-6D89-4EFF-AA2A-95B19B60B048}"/>
              </a:ext>
            </a:extLst>
          </p:cNvPr>
          <p:cNvSpPr>
            <a:spLocks noGrp="1"/>
          </p:cNvSpPr>
          <p:nvPr>
            <p:ph idx="1"/>
          </p:nvPr>
        </p:nvSpPr>
        <p:spPr>
          <a:xfrm>
            <a:off x="1484310" y="771897"/>
            <a:ext cx="10018713" cy="5763814"/>
          </a:xfrm>
        </p:spPr>
        <p:txBody>
          <a:bodyPr anchor="t">
            <a:normAutofit lnSpcReduction="10000"/>
          </a:bodyPr>
          <a:lstStyle/>
          <a:p>
            <a:pPr marL="0" indent="0">
              <a:buNone/>
            </a:pPr>
            <a:r>
              <a:rPr lang="en-GB" b="1" dirty="0"/>
              <a:t>Last lesson:</a:t>
            </a:r>
          </a:p>
          <a:p>
            <a:pPr marL="0" indent="0">
              <a:buNone/>
            </a:pPr>
            <a:endParaRPr lang="en-GB" dirty="0"/>
          </a:p>
          <a:p>
            <a:pPr marL="0" indent="0">
              <a:buNone/>
            </a:pPr>
            <a:endParaRPr lang="en-GB" dirty="0"/>
          </a:p>
          <a:p>
            <a:pPr marL="0" indent="0">
              <a:buNone/>
            </a:pPr>
            <a:endParaRPr lang="en-GB" dirty="0"/>
          </a:p>
          <a:p>
            <a:pPr marL="0" indent="0">
              <a:buNone/>
            </a:pPr>
            <a:r>
              <a:rPr lang="en-GB" dirty="0"/>
              <a:t>Why isn’t this question testable?</a:t>
            </a:r>
          </a:p>
          <a:p>
            <a:pPr marL="0" indent="0">
              <a:buNone/>
            </a:pPr>
            <a:r>
              <a:rPr lang="en-GB" dirty="0"/>
              <a:t>How could it be changed to be testable?</a:t>
            </a:r>
          </a:p>
          <a:p>
            <a:pPr marL="0" indent="0">
              <a:buNone/>
            </a:pPr>
            <a:endParaRPr lang="en-GB" dirty="0"/>
          </a:p>
          <a:p>
            <a:pPr marL="0" indent="0">
              <a:buNone/>
            </a:pPr>
            <a:r>
              <a:rPr lang="en-GB" b="1" dirty="0"/>
              <a:t>Thinking about today’s lesson:</a:t>
            </a:r>
          </a:p>
          <a:p>
            <a:pPr marL="0" indent="0">
              <a:buNone/>
            </a:pPr>
            <a:endParaRPr lang="en-GB" b="1" dirty="0"/>
          </a:p>
          <a:p>
            <a:pPr marL="0" indent="0">
              <a:buNone/>
            </a:pPr>
            <a:r>
              <a:rPr lang="en-GB" dirty="0"/>
              <a:t>What is a “fair test”?</a:t>
            </a:r>
          </a:p>
          <a:p>
            <a:pPr marL="0" indent="0">
              <a:buNone/>
            </a:pPr>
            <a:r>
              <a:rPr lang="en-GB" dirty="0"/>
              <a:t>Why do we need to carry out a fair test?</a:t>
            </a:r>
          </a:p>
          <a:p>
            <a:pPr marL="0" indent="0">
              <a:buNone/>
            </a:pPr>
            <a:r>
              <a:rPr lang="en-GB" dirty="0"/>
              <a:t>How do we make sure that we are planning a fair test? </a:t>
            </a:r>
          </a:p>
        </p:txBody>
      </p:sp>
      <p:sp>
        <p:nvSpPr>
          <p:cNvPr id="4" name="Speech Bubble: Rectangle with Corners Rounded 3">
            <a:extLst>
              <a:ext uri="{FF2B5EF4-FFF2-40B4-BE49-F238E27FC236}">
                <a16:creationId xmlns:a16="http://schemas.microsoft.com/office/drawing/2014/main" id="{3481286E-4F27-4932-8AA9-ACDE03DACDF8}"/>
              </a:ext>
            </a:extLst>
          </p:cNvPr>
          <p:cNvSpPr/>
          <p:nvPr/>
        </p:nvSpPr>
        <p:spPr>
          <a:xfrm>
            <a:off x="3642610" y="974361"/>
            <a:ext cx="7000406" cy="1528996"/>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Which brand of chocolate is the best?</a:t>
            </a:r>
          </a:p>
        </p:txBody>
      </p:sp>
    </p:spTree>
    <p:extLst>
      <p:ext uri="{BB962C8B-B14F-4D97-AF65-F5344CB8AC3E}">
        <p14:creationId xmlns:p14="http://schemas.microsoft.com/office/powerpoint/2010/main" val="3436221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EBA1A-9FB0-4CDD-85FF-9F3E1C44A9E6}"/>
              </a:ext>
            </a:extLst>
          </p:cNvPr>
          <p:cNvSpPr>
            <a:spLocks noGrp="1"/>
          </p:cNvSpPr>
          <p:nvPr>
            <p:ph type="title"/>
          </p:nvPr>
        </p:nvSpPr>
        <p:spPr>
          <a:xfrm>
            <a:off x="1638692" y="1"/>
            <a:ext cx="9773496" cy="771896"/>
          </a:xfrm>
        </p:spPr>
        <p:txBody>
          <a:bodyPr/>
          <a:lstStyle/>
          <a:p>
            <a:pPr algn="l"/>
            <a:r>
              <a:rPr lang="en-GB" u="sng" dirty="0"/>
              <a:t>Main Task 1 – What are variables?</a:t>
            </a:r>
          </a:p>
        </p:txBody>
      </p:sp>
      <p:sp>
        <p:nvSpPr>
          <p:cNvPr id="3" name="Content Placeholder 2">
            <a:extLst>
              <a:ext uri="{FF2B5EF4-FFF2-40B4-BE49-F238E27FC236}">
                <a16:creationId xmlns:a16="http://schemas.microsoft.com/office/drawing/2014/main" id="{4B7F5E74-6D89-4EFF-AA2A-95B19B60B048}"/>
              </a:ext>
            </a:extLst>
          </p:cNvPr>
          <p:cNvSpPr>
            <a:spLocks noGrp="1"/>
          </p:cNvSpPr>
          <p:nvPr>
            <p:ph idx="1"/>
          </p:nvPr>
        </p:nvSpPr>
        <p:spPr>
          <a:xfrm>
            <a:off x="1822977" y="771897"/>
            <a:ext cx="10018713" cy="5883639"/>
          </a:xfrm>
        </p:spPr>
        <p:txBody>
          <a:bodyPr anchor="t">
            <a:normAutofit fontScale="92500" lnSpcReduction="10000"/>
          </a:bodyPr>
          <a:lstStyle/>
          <a:p>
            <a:pPr marL="0" indent="0">
              <a:buNone/>
            </a:pPr>
            <a:r>
              <a:rPr lang="en-GB" dirty="0"/>
              <a:t>Aisha is investigating the question:</a:t>
            </a:r>
          </a:p>
          <a:p>
            <a:pPr marL="0" indent="0" algn="ctr">
              <a:buNone/>
            </a:pPr>
            <a:r>
              <a:rPr lang="en-GB" b="1" dirty="0"/>
              <a:t>Do cress seeds grow taller nearer to the classroom window?</a:t>
            </a:r>
          </a:p>
          <a:p>
            <a:pPr marL="0" indent="0">
              <a:buNone/>
            </a:pPr>
            <a:r>
              <a:rPr lang="en-GB" dirty="0"/>
              <a:t>Aisha uses five seed trays.  She plants ten cress seeds in each tray.  She then places the trays in different places in the classroom that are different distances from the window.  She waters the seeds with 50ml of water every day and records the height of the seeds after 21 days.</a:t>
            </a:r>
          </a:p>
          <a:p>
            <a:pPr marL="457200" indent="-457200">
              <a:buFont typeface="+mj-lt"/>
              <a:buAutoNum type="arabicPeriod"/>
            </a:pPr>
            <a:r>
              <a:rPr lang="en-GB" dirty="0">
                <a:solidFill>
                  <a:srgbClr val="0070C0"/>
                </a:solidFill>
              </a:rPr>
              <a:t>A variable is something that can change during an investigation.  List the variables mentioned in the text.</a:t>
            </a:r>
          </a:p>
          <a:p>
            <a:pPr marL="457200" indent="-457200">
              <a:buFont typeface="+mj-lt"/>
              <a:buAutoNum type="arabicPeriod"/>
            </a:pPr>
            <a:r>
              <a:rPr lang="en-GB" dirty="0">
                <a:solidFill>
                  <a:srgbClr val="0070C0"/>
                </a:solidFill>
              </a:rPr>
              <a:t>The input variable is something that is deliberately changed to see if it affects the measured result.  What is the input variable here?</a:t>
            </a:r>
          </a:p>
          <a:p>
            <a:pPr marL="457200" indent="-457200">
              <a:buFont typeface="+mj-lt"/>
              <a:buAutoNum type="arabicPeriod"/>
            </a:pPr>
            <a:r>
              <a:rPr lang="en-GB" dirty="0">
                <a:solidFill>
                  <a:srgbClr val="0070C0"/>
                </a:solidFill>
              </a:rPr>
              <a:t>The dependent variable is something that is measured to see if it has been affected by the input variable.  What is the dependent variable here?</a:t>
            </a:r>
          </a:p>
          <a:p>
            <a:pPr marL="457200" indent="-457200">
              <a:buFont typeface="+mj-lt"/>
              <a:buAutoNum type="arabicPeriod"/>
            </a:pPr>
            <a:r>
              <a:rPr lang="en-GB" dirty="0">
                <a:solidFill>
                  <a:srgbClr val="0070C0"/>
                </a:solidFill>
              </a:rPr>
              <a:t>Control variables are kept the same so that they do not affect the results.  What are the control variables in this investigation?</a:t>
            </a:r>
          </a:p>
          <a:p>
            <a:pPr marL="457200" indent="-457200">
              <a:buFont typeface="+mj-lt"/>
              <a:buAutoNum type="arabicPeriod"/>
            </a:pPr>
            <a:r>
              <a:rPr lang="en-GB" dirty="0">
                <a:solidFill>
                  <a:srgbClr val="0070C0"/>
                </a:solidFill>
              </a:rPr>
              <a:t>Can you think of any other control variables that are not mentioned?</a:t>
            </a:r>
          </a:p>
        </p:txBody>
      </p:sp>
    </p:spTree>
    <p:extLst>
      <p:ext uri="{BB962C8B-B14F-4D97-AF65-F5344CB8AC3E}">
        <p14:creationId xmlns:p14="http://schemas.microsoft.com/office/powerpoint/2010/main" val="2170636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EBA1A-9FB0-4CDD-85FF-9F3E1C44A9E6}"/>
              </a:ext>
            </a:extLst>
          </p:cNvPr>
          <p:cNvSpPr>
            <a:spLocks noGrp="1"/>
          </p:cNvSpPr>
          <p:nvPr>
            <p:ph type="title"/>
          </p:nvPr>
        </p:nvSpPr>
        <p:spPr>
          <a:xfrm>
            <a:off x="1638692" y="1"/>
            <a:ext cx="9773496" cy="771896"/>
          </a:xfrm>
        </p:spPr>
        <p:txBody>
          <a:bodyPr/>
          <a:lstStyle/>
          <a:p>
            <a:pPr algn="l"/>
            <a:r>
              <a:rPr lang="en-GB" u="sng" dirty="0"/>
              <a:t>Main Task 2 – Identifying Variables</a:t>
            </a:r>
          </a:p>
        </p:txBody>
      </p:sp>
      <p:sp>
        <p:nvSpPr>
          <p:cNvPr id="3" name="Content Placeholder 2">
            <a:extLst>
              <a:ext uri="{FF2B5EF4-FFF2-40B4-BE49-F238E27FC236}">
                <a16:creationId xmlns:a16="http://schemas.microsoft.com/office/drawing/2014/main" id="{4B7F5E74-6D89-4EFF-AA2A-95B19B60B048}"/>
              </a:ext>
            </a:extLst>
          </p:cNvPr>
          <p:cNvSpPr>
            <a:spLocks noGrp="1"/>
          </p:cNvSpPr>
          <p:nvPr>
            <p:ph idx="1"/>
          </p:nvPr>
        </p:nvSpPr>
        <p:spPr>
          <a:xfrm>
            <a:off x="1484310" y="974360"/>
            <a:ext cx="10018713" cy="5883639"/>
          </a:xfrm>
        </p:spPr>
        <p:txBody>
          <a:bodyPr anchor="t">
            <a:normAutofit lnSpcReduction="10000"/>
          </a:bodyPr>
          <a:lstStyle/>
          <a:p>
            <a:pPr marL="0" indent="0">
              <a:buNone/>
            </a:pPr>
            <a:r>
              <a:rPr lang="en-GB" dirty="0"/>
              <a:t>You are going to plan a fair test.  We will practise planning a fair test together then you will plan a fair test for the question that you have chosen to investigate.</a:t>
            </a:r>
          </a:p>
          <a:p>
            <a:pPr marL="0" indent="0">
              <a:buNone/>
            </a:pPr>
            <a:endParaRPr lang="en-GB" dirty="0"/>
          </a:p>
          <a:p>
            <a:pPr marL="0" indent="0">
              <a:buNone/>
            </a:pPr>
            <a:r>
              <a:rPr lang="en-GB" dirty="0"/>
              <a:t>Imagine that your testable question is:</a:t>
            </a:r>
            <a:endParaRPr lang="en-GB" b="1" dirty="0"/>
          </a:p>
          <a:p>
            <a:pPr marL="0" indent="0">
              <a:buNone/>
            </a:pPr>
            <a:r>
              <a:rPr lang="en-GB" b="1" dirty="0"/>
              <a:t>Which brand of chocolate melts fastest in a warm classroom?</a:t>
            </a:r>
          </a:p>
          <a:p>
            <a:pPr marL="0" indent="0">
              <a:buNone/>
            </a:pPr>
            <a:endParaRPr lang="en-GB" dirty="0"/>
          </a:p>
          <a:p>
            <a:pPr marL="0" indent="0">
              <a:buNone/>
            </a:pPr>
            <a:endParaRPr lang="en-GB" dirty="0"/>
          </a:p>
          <a:p>
            <a:r>
              <a:rPr lang="en-GB" dirty="0"/>
              <a:t>What is the input variable?</a:t>
            </a:r>
          </a:p>
          <a:p>
            <a:r>
              <a:rPr lang="en-GB" dirty="0"/>
              <a:t>What is the output variable?</a:t>
            </a:r>
          </a:p>
          <a:p>
            <a:r>
              <a:rPr lang="en-GB" dirty="0"/>
              <a:t>What are the control variables?</a:t>
            </a:r>
          </a:p>
          <a:p>
            <a:r>
              <a:rPr lang="en-GB" dirty="0"/>
              <a:t>How can the control variables be kept the same?</a:t>
            </a:r>
          </a:p>
          <a:p>
            <a:r>
              <a:rPr lang="en-GB" dirty="0"/>
              <a:t>Can we always create a perfectly fair test?</a:t>
            </a:r>
          </a:p>
        </p:txBody>
      </p:sp>
      <p:sp>
        <p:nvSpPr>
          <p:cNvPr id="4" name="Thought Bubble: Cloud 3">
            <a:extLst>
              <a:ext uri="{FF2B5EF4-FFF2-40B4-BE49-F238E27FC236}">
                <a16:creationId xmlns:a16="http://schemas.microsoft.com/office/drawing/2014/main" id="{20677D3A-59D0-4863-9964-1F7A49679609}"/>
              </a:ext>
            </a:extLst>
          </p:cNvPr>
          <p:cNvSpPr/>
          <p:nvPr/>
        </p:nvSpPr>
        <p:spPr>
          <a:xfrm>
            <a:off x="6620754" y="3429000"/>
            <a:ext cx="5571246" cy="2484224"/>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In a fair test we should change only one variable and measure the effect on another variable.  Any other variable which could affect the results must be controlled (kept the same).</a:t>
            </a:r>
          </a:p>
        </p:txBody>
      </p:sp>
    </p:spTree>
    <p:extLst>
      <p:ext uri="{BB962C8B-B14F-4D97-AF65-F5344CB8AC3E}">
        <p14:creationId xmlns:p14="http://schemas.microsoft.com/office/powerpoint/2010/main" val="3323672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EBA1A-9FB0-4CDD-85FF-9F3E1C44A9E6}"/>
              </a:ext>
            </a:extLst>
          </p:cNvPr>
          <p:cNvSpPr>
            <a:spLocks noGrp="1"/>
          </p:cNvSpPr>
          <p:nvPr>
            <p:ph type="title"/>
          </p:nvPr>
        </p:nvSpPr>
        <p:spPr>
          <a:xfrm>
            <a:off x="1638692" y="1"/>
            <a:ext cx="9773496" cy="771896"/>
          </a:xfrm>
        </p:spPr>
        <p:txBody>
          <a:bodyPr/>
          <a:lstStyle/>
          <a:p>
            <a:pPr algn="l"/>
            <a:r>
              <a:rPr lang="en-GB" u="sng" dirty="0"/>
              <a:t>Main Task 3 – Identifying your variables</a:t>
            </a:r>
          </a:p>
        </p:txBody>
      </p:sp>
      <p:sp>
        <p:nvSpPr>
          <p:cNvPr id="3" name="Content Placeholder 2">
            <a:extLst>
              <a:ext uri="{FF2B5EF4-FFF2-40B4-BE49-F238E27FC236}">
                <a16:creationId xmlns:a16="http://schemas.microsoft.com/office/drawing/2014/main" id="{4B7F5E74-6D89-4EFF-AA2A-95B19B60B048}"/>
              </a:ext>
            </a:extLst>
          </p:cNvPr>
          <p:cNvSpPr>
            <a:spLocks noGrp="1"/>
          </p:cNvSpPr>
          <p:nvPr>
            <p:ph idx="1"/>
          </p:nvPr>
        </p:nvSpPr>
        <p:spPr>
          <a:xfrm>
            <a:off x="1484310" y="974360"/>
            <a:ext cx="10018713" cy="5883639"/>
          </a:xfrm>
        </p:spPr>
        <p:txBody>
          <a:bodyPr anchor="t">
            <a:normAutofit/>
          </a:bodyPr>
          <a:lstStyle/>
          <a:p>
            <a:pPr marL="0" indent="0">
              <a:buNone/>
            </a:pPr>
            <a:r>
              <a:rPr lang="en-GB" dirty="0"/>
              <a:t>You now need to identify you variables and plan how you will carry out a fair test.  Write your answers down.</a:t>
            </a:r>
          </a:p>
          <a:p>
            <a:pPr marL="0" indent="0">
              <a:buNone/>
            </a:pPr>
            <a:endParaRPr lang="en-GB" dirty="0"/>
          </a:p>
          <a:p>
            <a:r>
              <a:rPr lang="en-GB" dirty="0"/>
              <a:t>What is your input variable?</a:t>
            </a:r>
          </a:p>
          <a:p>
            <a:r>
              <a:rPr lang="en-GB" dirty="0"/>
              <a:t>What is your output variable?</a:t>
            </a:r>
          </a:p>
          <a:p>
            <a:r>
              <a:rPr lang="en-GB" dirty="0"/>
              <a:t>What are your control variables?</a:t>
            </a:r>
          </a:p>
          <a:p>
            <a:endParaRPr lang="en-GB" dirty="0"/>
          </a:p>
          <a:p>
            <a:r>
              <a:rPr lang="en-GB" dirty="0"/>
              <a:t>How you control every variable that could affect your results?</a:t>
            </a:r>
          </a:p>
          <a:p>
            <a:endParaRPr lang="en-GB" dirty="0"/>
          </a:p>
          <a:p>
            <a:r>
              <a:rPr lang="en-GB" dirty="0"/>
              <a:t>If not, what do we need to do when we write up our results?</a:t>
            </a:r>
          </a:p>
        </p:txBody>
      </p:sp>
      <p:sp>
        <p:nvSpPr>
          <p:cNvPr id="4" name="Thought Bubble: Cloud 3">
            <a:extLst>
              <a:ext uri="{FF2B5EF4-FFF2-40B4-BE49-F238E27FC236}">
                <a16:creationId xmlns:a16="http://schemas.microsoft.com/office/drawing/2014/main" id="{20677D3A-59D0-4863-9964-1F7A49679609}"/>
              </a:ext>
            </a:extLst>
          </p:cNvPr>
          <p:cNvSpPr/>
          <p:nvPr/>
        </p:nvSpPr>
        <p:spPr>
          <a:xfrm>
            <a:off x="6620754" y="1329267"/>
            <a:ext cx="5571246" cy="2484224"/>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In a fair test we should change only one variable and measure the effect on another variable.  Any other variable which could affect the results must be controlled (kept the same).</a:t>
            </a:r>
          </a:p>
        </p:txBody>
      </p:sp>
    </p:spTree>
    <p:extLst>
      <p:ext uri="{BB962C8B-B14F-4D97-AF65-F5344CB8AC3E}">
        <p14:creationId xmlns:p14="http://schemas.microsoft.com/office/powerpoint/2010/main" val="2835434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EBA1A-9FB0-4CDD-85FF-9F3E1C44A9E6}"/>
              </a:ext>
            </a:extLst>
          </p:cNvPr>
          <p:cNvSpPr>
            <a:spLocks noGrp="1"/>
          </p:cNvSpPr>
          <p:nvPr>
            <p:ph type="title"/>
          </p:nvPr>
        </p:nvSpPr>
        <p:spPr>
          <a:xfrm>
            <a:off x="1638692" y="1"/>
            <a:ext cx="9773496" cy="771896"/>
          </a:xfrm>
        </p:spPr>
        <p:txBody>
          <a:bodyPr/>
          <a:lstStyle/>
          <a:p>
            <a:pPr algn="l"/>
            <a:r>
              <a:rPr lang="en-GB" u="sng" dirty="0"/>
              <a:t>Plenary</a:t>
            </a:r>
          </a:p>
        </p:txBody>
      </p:sp>
      <p:sp>
        <p:nvSpPr>
          <p:cNvPr id="3" name="Content Placeholder 2">
            <a:extLst>
              <a:ext uri="{FF2B5EF4-FFF2-40B4-BE49-F238E27FC236}">
                <a16:creationId xmlns:a16="http://schemas.microsoft.com/office/drawing/2014/main" id="{4B7F5E74-6D89-4EFF-AA2A-95B19B60B048}"/>
              </a:ext>
            </a:extLst>
          </p:cNvPr>
          <p:cNvSpPr>
            <a:spLocks noGrp="1"/>
          </p:cNvSpPr>
          <p:nvPr>
            <p:ph idx="1"/>
          </p:nvPr>
        </p:nvSpPr>
        <p:spPr>
          <a:xfrm>
            <a:off x="1638692" y="909451"/>
            <a:ext cx="10018713" cy="610591"/>
          </a:xfrm>
        </p:spPr>
        <p:txBody>
          <a:bodyPr>
            <a:normAutofit/>
          </a:bodyPr>
          <a:lstStyle/>
          <a:p>
            <a:pPr marL="0" indent="0">
              <a:buNone/>
            </a:pPr>
            <a:r>
              <a:rPr lang="en-GB" sz="3200" dirty="0"/>
              <a:t>Q. What is an input variable? </a:t>
            </a:r>
          </a:p>
        </p:txBody>
      </p:sp>
      <p:sp>
        <p:nvSpPr>
          <p:cNvPr id="4" name="Content Placeholder 2">
            <a:extLst>
              <a:ext uri="{FF2B5EF4-FFF2-40B4-BE49-F238E27FC236}">
                <a16:creationId xmlns:a16="http://schemas.microsoft.com/office/drawing/2014/main" id="{BD63279F-3A1F-4B21-92AF-F80511F8193B}"/>
              </a:ext>
            </a:extLst>
          </p:cNvPr>
          <p:cNvSpPr txBox="1">
            <a:spLocks/>
          </p:cNvSpPr>
          <p:nvPr/>
        </p:nvSpPr>
        <p:spPr>
          <a:xfrm>
            <a:off x="1638691" y="2553195"/>
            <a:ext cx="10018713" cy="610591"/>
          </a:xfrm>
          <a:prstGeom prst="rect">
            <a:avLst/>
          </a:prstGeom>
          <a:solidFill>
            <a:srgbClr val="FFC000"/>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A.  Something kept the same so it does not affect results?</a:t>
            </a:r>
          </a:p>
        </p:txBody>
      </p:sp>
      <p:sp>
        <p:nvSpPr>
          <p:cNvPr id="5" name="Content Placeholder 2">
            <a:extLst>
              <a:ext uri="{FF2B5EF4-FFF2-40B4-BE49-F238E27FC236}">
                <a16:creationId xmlns:a16="http://schemas.microsoft.com/office/drawing/2014/main" id="{39B5D5B0-6203-4019-9566-C331000779E1}"/>
              </a:ext>
            </a:extLst>
          </p:cNvPr>
          <p:cNvSpPr txBox="1">
            <a:spLocks/>
          </p:cNvSpPr>
          <p:nvPr/>
        </p:nvSpPr>
        <p:spPr>
          <a:xfrm>
            <a:off x="1638691" y="3263735"/>
            <a:ext cx="10018713" cy="610591"/>
          </a:xfrm>
          <a:prstGeom prst="rect">
            <a:avLst/>
          </a:prstGeom>
          <a:solidFill>
            <a:schemeClr val="accent4">
              <a:lumMod val="40000"/>
              <a:lumOff val="60000"/>
            </a:schemeClr>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B.  Something recorded to see if it has been affected?</a:t>
            </a:r>
          </a:p>
        </p:txBody>
      </p:sp>
      <p:sp>
        <p:nvSpPr>
          <p:cNvPr id="6" name="Content Placeholder 2">
            <a:extLst>
              <a:ext uri="{FF2B5EF4-FFF2-40B4-BE49-F238E27FC236}">
                <a16:creationId xmlns:a16="http://schemas.microsoft.com/office/drawing/2014/main" id="{C148493A-EC47-47F9-B803-3D7B126CB125}"/>
              </a:ext>
            </a:extLst>
          </p:cNvPr>
          <p:cNvSpPr txBox="1">
            <a:spLocks/>
          </p:cNvSpPr>
          <p:nvPr/>
        </p:nvSpPr>
        <p:spPr>
          <a:xfrm>
            <a:off x="1638690" y="3974275"/>
            <a:ext cx="10018713" cy="610591"/>
          </a:xfrm>
          <a:prstGeom prst="rect">
            <a:avLst/>
          </a:prstGeom>
          <a:solidFill>
            <a:schemeClr val="accent2">
              <a:lumMod val="60000"/>
              <a:lumOff val="40000"/>
            </a:schemeClr>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C.  Something changed to see if it affects the results?</a:t>
            </a:r>
          </a:p>
        </p:txBody>
      </p:sp>
      <p:sp>
        <p:nvSpPr>
          <p:cNvPr id="7" name="Content Placeholder 2">
            <a:extLst>
              <a:ext uri="{FF2B5EF4-FFF2-40B4-BE49-F238E27FC236}">
                <a16:creationId xmlns:a16="http://schemas.microsoft.com/office/drawing/2014/main" id="{0A10EEDD-35E3-484D-8975-EE4D91DED675}"/>
              </a:ext>
            </a:extLst>
          </p:cNvPr>
          <p:cNvSpPr txBox="1">
            <a:spLocks/>
          </p:cNvSpPr>
          <p:nvPr/>
        </p:nvSpPr>
        <p:spPr>
          <a:xfrm>
            <a:off x="1638690" y="4684815"/>
            <a:ext cx="10018713" cy="610591"/>
          </a:xfrm>
          <a:prstGeom prst="rect">
            <a:avLst/>
          </a:prstGeom>
          <a:solidFill>
            <a:schemeClr val="accent1">
              <a:lumMod val="60000"/>
              <a:lumOff val="40000"/>
            </a:schemeClr>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D.  Something that cannot be kept the same.</a:t>
            </a:r>
          </a:p>
        </p:txBody>
      </p:sp>
    </p:spTree>
    <p:extLst>
      <p:ext uri="{BB962C8B-B14F-4D97-AF65-F5344CB8AC3E}">
        <p14:creationId xmlns:p14="http://schemas.microsoft.com/office/powerpoint/2010/main" val="2116702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EBA1A-9FB0-4CDD-85FF-9F3E1C44A9E6}"/>
              </a:ext>
            </a:extLst>
          </p:cNvPr>
          <p:cNvSpPr>
            <a:spLocks noGrp="1"/>
          </p:cNvSpPr>
          <p:nvPr>
            <p:ph type="title"/>
          </p:nvPr>
        </p:nvSpPr>
        <p:spPr>
          <a:xfrm>
            <a:off x="1638692" y="1"/>
            <a:ext cx="9773496" cy="771896"/>
          </a:xfrm>
        </p:spPr>
        <p:txBody>
          <a:bodyPr/>
          <a:lstStyle/>
          <a:p>
            <a:pPr algn="l"/>
            <a:r>
              <a:rPr lang="en-GB" u="sng" dirty="0"/>
              <a:t>Plenary</a:t>
            </a:r>
          </a:p>
        </p:txBody>
      </p:sp>
      <p:sp>
        <p:nvSpPr>
          <p:cNvPr id="3" name="Content Placeholder 2">
            <a:extLst>
              <a:ext uri="{FF2B5EF4-FFF2-40B4-BE49-F238E27FC236}">
                <a16:creationId xmlns:a16="http://schemas.microsoft.com/office/drawing/2014/main" id="{4B7F5E74-6D89-4EFF-AA2A-95B19B60B048}"/>
              </a:ext>
            </a:extLst>
          </p:cNvPr>
          <p:cNvSpPr>
            <a:spLocks noGrp="1"/>
          </p:cNvSpPr>
          <p:nvPr>
            <p:ph idx="1"/>
          </p:nvPr>
        </p:nvSpPr>
        <p:spPr>
          <a:xfrm>
            <a:off x="1638692" y="909451"/>
            <a:ext cx="10018713" cy="610591"/>
          </a:xfrm>
        </p:spPr>
        <p:txBody>
          <a:bodyPr>
            <a:normAutofit/>
          </a:bodyPr>
          <a:lstStyle/>
          <a:p>
            <a:pPr marL="0" indent="0">
              <a:buNone/>
            </a:pPr>
            <a:r>
              <a:rPr lang="en-GB" sz="3200" dirty="0"/>
              <a:t>Q. What is an output variable? </a:t>
            </a:r>
          </a:p>
        </p:txBody>
      </p:sp>
      <p:sp>
        <p:nvSpPr>
          <p:cNvPr id="4" name="Content Placeholder 2">
            <a:extLst>
              <a:ext uri="{FF2B5EF4-FFF2-40B4-BE49-F238E27FC236}">
                <a16:creationId xmlns:a16="http://schemas.microsoft.com/office/drawing/2014/main" id="{BD63279F-3A1F-4B21-92AF-F80511F8193B}"/>
              </a:ext>
            </a:extLst>
          </p:cNvPr>
          <p:cNvSpPr txBox="1">
            <a:spLocks/>
          </p:cNvSpPr>
          <p:nvPr/>
        </p:nvSpPr>
        <p:spPr>
          <a:xfrm>
            <a:off x="1638691" y="2553195"/>
            <a:ext cx="10018713" cy="610591"/>
          </a:xfrm>
          <a:prstGeom prst="rect">
            <a:avLst/>
          </a:prstGeom>
          <a:solidFill>
            <a:srgbClr val="FFC000"/>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A.  Something kept the same so it does not affect results?</a:t>
            </a:r>
          </a:p>
        </p:txBody>
      </p:sp>
      <p:sp>
        <p:nvSpPr>
          <p:cNvPr id="5" name="Content Placeholder 2">
            <a:extLst>
              <a:ext uri="{FF2B5EF4-FFF2-40B4-BE49-F238E27FC236}">
                <a16:creationId xmlns:a16="http://schemas.microsoft.com/office/drawing/2014/main" id="{39B5D5B0-6203-4019-9566-C331000779E1}"/>
              </a:ext>
            </a:extLst>
          </p:cNvPr>
          <p:cNvSpPr txBox="1">
            <a:spLocks/>
          </p:cNvSpPr>
          <p:nvPr/>
        </p:nvSpPr>
        <p:spPr>
          <a:xfrm>
            <a:off x="1638691" y="3263735"/>
            <a:ext cx="10018713" cy="610591"/>
          </a:xfrm>
          <a:prstGeom prst="rect">
            <a:avLst/>
          </a:prstGeom>
          <a:solidFill>
            <a:schemeClr val="accent4">
              <a:lumMod val="40000"/>
              <a:lumOff val="60000"/>
            </a:schemeClr>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B.  Something recorded to see if it has been affected?</a:t>
            </a:r>
          </a:p>
        </p:txBody>
      </p:sp>
      <p:sp>
        <p:nvSpPr>
          <p:cNvPr id="6" name="Content Placeholder 2">
            <a:extLst>
              <a:ext uri="{FF2B5EF4-FFF2-40B4-BE49-F238E27FC236}">
                <a16:creationId xmlns:a16="http://schemas.microsoft.com/office/drawing/2014/main" id="{C148493A-EC47-47F9-B803-3D7B126CB125}"/>
              </a:ext>
            </a:extLst>
          </p:cNvPr>
          <p:cNvSpPr txBox="1">
            <a:spLocks/>
          </p:cNvSpPr>
          <p:nvPr/>
        </p:nvSpPr>
        <p:spPr>
          <a:xfrm>
            <a:off x="1638690" y="3974275"/>
            <a:ext cx="10018713" cy="610591"/>
          </a:xfrm>
          <a:prstGeom prst="rect">
            <a:avLst/>
          </a:prstGeom>
          <a:solidFill>
            <a:schemeClr val="accent2">
              <a:lumMod val="60000"/>
              <a:lumOff val="40000"/>
            </a:schemeClr>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C.  Something changed to see if it affects the results?</a:t>
            </a:r>
          </a:p>
        </p:txBody>
      </p:sp>
      <p:sp>
        <p:nvSpPr>
          <p:cNvPr id="7" name="Content Placeholder 2">
            <a:extLst>
              <a:ext uri="{FF2B5EF4-FFF2-40B4-BE49-F238E27FC236}">
                <a16:creationId xmlns:a16="http://schemas.microsoft.com/office/drawing/2014/main" id="{0A10EEDD-35E3-484D-8975-EE4D91DED675}"/>
              </a:ext>
            </a:extLst>
          </p:cNvPr>
          <p:cNvSpPr txBox="1">
            <a:spLocks/>
          </p:cNvSpPr>
          <p:nvPr/>
        </p:nvSpPr>
        <p:spPr>
          <a:xfrm>
            <a:off x="1638690" y="4684815"/>
            <a:ext cx="10018713" cy="610591"/>
          </a:xfrm>
          <a:prstGeom prst="rect">
            <a:avLst/>
          </a:prstGeom>
          <a:solidFill>
            <a:schemeClr val="accent1">
              <a:lumMod val="60000"/>
              <a:lumOff val="40000"/>
            </a:schemeClr>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D.  Something that cannot be kept the same.</a:t>
            </a:r>
          </a:p>
        </p:txBody>
      </p:sp>
    </p:spTree>
    <p:extLst>
      <p:ext uri="{BB962C8B-B14F-4D97-AF65-F5344CB8AC3E}">
        <p14:creationId xmlns:p14="http://schemas.microsoft.com/office/powerpoint/2010/main" val="2838364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EBA1A-9FB0-4CDD-85FF-9F3E1C44A9E6}"/>
              </a:ext>
            </a:extLst>
          </p:cNvPr>
          <p:cNvSpPr>
            <a:spLocks noGrp="1"/>
          </p:cNvSpPr>
          <p:nvPr>
            <p:ph type="title"/>
          </p:nvPr>
        </p:nvSpPr>
        <p:spPr>
          <a:xfrm>
            <a:off x="1638692" y="1"/>
            <a:ext cx="9773496" cy="771896"/>
          </a:xfrm>
        </p:spPr>
        <p:txBody>
          <a:bodyPr/>
          <a:lstStyle/>
          <a:p>
            <a:pPr algn="l"/>
            <a:r>
              <a:rPr lang="en-GB" u="sng" dirty="0"/>
              <a:t>Plenary</a:t>
            </a:r>
          </a:p>
        </p:txBody>
      </p:sp>
      <p:sp>
        <p:nvSpPr>
          <p:cNvPr id="3" name="Content Placeholder 2">
            <a:extLst>
              <a:ext uri="{FF2B5EF4-FFF2-40B4-BE49-F238E27FC236}">
                <a16:creationId xmlns:a16="http://schemas.microsoft.com/office/drawing/2014/main" id="{4B7F5E74-6D89-4EFF-AA2A-95B19B60B048}"/>
              </a:ext>
            </a:extLst>
          </p:cNvPr>
          <p:cNvSpPr>
            <a:spLocks noGrp="1"/>
          </p:cNvSpPr>
          <p:nvPr>
            <p:ph idx="1"/>
          </p:nvPr>
        </p:nvSpPr>
        <p:spPr>
          <a:xfrm>
            <a:off x="1638692" y="909451"/>
            <a:ext cx="10018713" cy="610591"/>
          </a:xfrm>
        </p:spPr>
        <p:txBody>
          <a:bodyPr>
            <a:normAutofit/>
          </a:bodyPr>
          <a:lstStyle/>
          <a:p>
            <a:pPr marL="0" indent="0">
              <a:buNone/>
            </a:pPr>
            <a:r>
              <a:rPr lang="en-GB" sz="3200" dirty="0"/>
              <a:t>Q. What is a control variable? </a:t>
            </a:r>
          </a:p>
        </p:txBody>
      </p:sp>
      <p:sp>
        <p:nvSpPr>
          <p:cNvPr id="4" name="Content Placeholder 2">
            <a:extLst>
              <a:ext uri="{FF2B5EF4-FFF2-40B4-BE49-F238E27FC236}">
                <a16:creationId xmlns:a16="http://schemas.microsoft.com/office/drawing/2014/main" id="{BD63279F-3A1F-4B21-92AF-F80511F8193B}"/>
              </a:ext>
            </a:extLst>
          </p:cNvPr>
          <p:cNvSpPr txBox="1">
            <a:spLocks/>
          </p:cNvSpPr>
          <p:nvPr/>
        </p:nvSpPr>
        <p:spPr>
          <a:xfrm>
            <a:off x="1638691" y="2553195"/>
            <a:ext cx="10018713" cy="610591"/>
          </a:xfrm>
          <a:prstGeom prst="rect">
            <a:avLst/>
          </a:prstGeom>
          <a:solidFill>
            <a:srgbClr val="FFC000"/>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A.  Something kept the same so it does not affect results?</a:t>
            </a:r>
          </a:p>
        </p:txBody>
      </p:sp>
      <p:sp>
        <p:nvSpPr>
          <p:cNvPr id="5" name="Content Placeholder 2">
            <a:extLst>
              <a:ext uri="{FF2B5EF4-FFF2-40B4-BE49-F238E27FC236}">
                <a16:creationId xmlns:a16="http://schemas.microsoft.com/office/drawing/2014/main" id="{39B5D5B0-6203-4019-9566-C331000779E1}"/>
              </a:ext>
            </a:extLst>
          </p:cNvPr>
          <p:cNvSpPr txBox="1">
            <a:spLocks/>
          </p:cNvSpPr>
          <p:nvPr/>
        </p:nvSpPr>
        <p:spPr>
          <a:xfrm>
            <a:off x="1638691" y="3263735"/>
            <a:ext cx="10018713" cy="610591"/>
          </a:xfrm>
          <a:prstGeom prst="rect">
            <a:avLst/>
          </a:prstGeom>
          <a:solidFill>
            <a:schemeClr val="accent4">
              <a:lumMod val="40000"/>
              <a:lumOff val="60000"/>
            </a:schemeClr>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B.  Something recorded to see if it has been affected?</a:t>
            </a:r>
          </a:p>
        </p:txBody>
      </p:sp>
      <p:sp>
        <p:nvSpPr>
          <p:cNvPr id="6" name="Content Placeholder 2">
            <a:extLst>
              <a:ext uri="{FF2B5EF4-FFF2-40B4-BE49-F238E27FC236}">
                <a16:creationId xmlns:a16="http://schemas.microsoft.com/office/drawing/2014/main" id="{C148493A-EC47-47F9-B803-3D7B126CB125}"/>
              </a:ext>
            </a:extLst>
          </p:cNvPr>
          <p:cNvSpPr txBox="1">
            <a:spLocks/>
          </p:cNvSpPr>
          <p:nvPr/>
        </p:nvSpPr>
        <p:spPr>
          <a:xfrm>
            <a:off x="1638690" y="3974275"/>
            <a:ext cx="10018713" cy="610591"/>
          </a:xfrm>
          <a:prstGeom prst="rect">
            <a:avLst/>
          </a:prstGeom>
          <a:solidFill>
            <a:schemeClr val="accent2">
              <a:lumMod val="60000"/>
              <a:lumOff val="40000"/>
            </a:schemeClr>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C.  Something changed to see if it affects the results?</a:t>
            </a:r>
          </a:p>
        </p:txBody>
      </p:sp>
      <p:sp>
        <p:nvSpPr>
          <p:cNvPr id="7" name="Content Placeholder 2">
            <a:extLst>
              <a:ext uri="{FF2B5EF4-FFF2-40B4-BE49-F238E27FC236}">
                <a16:creationId xmlns:a16="http://schemas.microsoft.com/office/drawing/2014/main" id="{0A10EEDD-35E3-484D-8975-EE4D91DED675}"/>
              </a:ext>
            </a:extLst>
          </p:cNvPr>
          <p:cNvSpPr txBox="1">
            <a:spLocks/>
          </p:cNvSpPr>
          <p:nvPr/>
        </p:nvSpPr>
        <p:spPr>
          <a:xfrm>
            <a:off x="1638690" y="4684815"/>
            <a:ext cx="10018713" cy="610591"/>
          </a:xfrm>
          <a:prstGeom prst="rect">
            <a:avLst/>
          </a:prstGeom>
          <a:solidFill>
            <a:schemeClr val="accent1">
              <a:lumMod val="60000"/>
              <a:lumOff val="40000"/>
            </a:schemeClr>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D.  Something that cannot be kept the same.</a:t>
            </a:r>
          </a:p>
        </p:txBody>
      </p:sp>
    </p:spTree>
    <p:extLst>
      <p:ext uri="{BB962C8B-B14F-4D97-AF65-F5344CB8AC3E}">
        <p14:creationId xmlns:p14="http://schemas.microsoft.com/office/powerpoint/2010/main" val="179533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EBA1A-9FB0-4CDD-85FF-9F3E1C44A9E6}"/>
              </a:ext>
            </a:extLst>
          </p:cNvPr>
          <p:cNvSpPr>
            <a:spLocks noGrp="1"/>
          </p:cNvSpPr>
          <p:nvPr>
            <p:ph type="title"/>
          </p:nvPr>
        </p:nvSpPr>
        <p:spPr>
          <a:xfrm>
            <a:off x="1638692" y="1"/>
            <a:ext cx="9773496" cy="771896"/>
          </a:xfrm>
        </p:spPr>
        <p:txBody>
          <a:bodyPr/>
          <a:lstStyle/>
          <a:p>
            <a:pPr algn="l"/>
            <a:r>
              <a:rPr lang="en-GB" u="sng" dirty="0"/>
              <a:t>Homework</a:t>
            </a:r>
          </a:p>
        </p:txBody>
      </p:sp>
      <p:sp>
        <p:nvSpPr>
          <p:cNvPr id="3" name="Content Placeholder 2">
            <a:extLst>
              <a:ext uri="{FF2B5EF4-FFF2-40B4-BE49-F238E27FC236}">
                <a16:creationId xmlns:a16="http://schemas.microsoft.com/office/drawing/2014/main" id="{4B7F5E74-6D89-4EFF-AA2A-95B19B60B048}"/>
              </a:ext>
            </a:extLst>
          </p:cNvPr>
          <p:cNvSpPr>
            <a:spLocks noGrp="1"/>
          </p:cNvSpPr>
          <p:nvPr>
            <p:ph idx="1"/>
          </p:nvPr>
        </p:nvSpPr>
        <p:spPr>
          <a:xfrm>
            <a:off x="1638692" y="771897"/>
            <a:ext cx="10018713" cy="3124201"/>
          </a:xfrm>
        </p:spPr>
        <p:txBody>
          <a:bodyPr/>
          <a:lstStyle/>
          <a:p>
            <a:r>
              <a:rPr lang="en-GB" dirty="0"/>
              <a:t>Predict what will happen in your investigation.  You could discuss this with your family and friends.  At the start of next lesson you will write down your prediction in a scientific way (with some help to word your prediction correctly).</a:t>
            </a:r>
          </a:p>
        </p:txBody>
      </p:sp>
    </p:spTree>
    <p:extLst>
      <p:ext uri="{BB962C8B-B14F-4D97-AF65-F5344CB8AC3E}">
        <p14:creationId xmlns:p14="http://schemas.microsoft.com/office/powerpoint/2010/main" val="3858777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TM03457496[[fn=Parallax]]</Template>
  <TotalTime>29</TotalTime>
  <Words>773</Words>
  <Application>Microsoft Office PowerPoint</Application>
  <PresentationFormat>Widescreen</PresentationFormat>
  <Paragraphs>76</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Corbel</vt:lpstr>
      <vt:lpstr>Parallax</vt:lpstr>
      <vt:lpstr>Monday, 06 June 2022</vt:lpstr>
      <vt:lpstr>Starter</vt:lpstr>
      <vt:lpstr>Main Task 1 – What are variables?</vt:lpstr>
      <vt:lpstr>Main Task 2 – Identifying Variables</vt:lpstr>
      <vt:lpstr>Main Task 3 – Identifying your variables</vt:lpstr>
      <vt:lpstr>Plenary</vt:lpstr>
      <vt:lpstr>Plenary</vt:lpstr>
      <vt:lpstr>Plenary</vt:lpstr>
      <vt:lpstr>Homework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Thursday, 05 May 2022</dc:title>
  <dc:creator>m.jackson</dc:creator>
  <cp:lastModifiedBy>m.jackson</cp:lastModifiedBy>
  <cp:revision>7</cp:revision>
  <dcterms:created xsi:type="dcterms:W3CDTF">2022-05-05T08:51:44Z</dcterms:created>
  <dcterms:modified xsi:type="dcterms:W3CDTF">2022-06-06T09:35:17Z</dcterms:modified>
</cp:coreProperties>
</file>