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478892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4270213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149005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791303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960632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432631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83843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70252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112676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747129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06/06/2022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11812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6D1EFB-9E24-4190-89EE-C9CD5CB6F9D4}" type="datetimeFigureOut">
              <a:rPr lang="en-GB" smtClean="0"/>
              <a:t>06/06/2022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591155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6D1EFB-9E24-4190-89EE-C9CD5CB6F9D4}" type="datetimeFigureOut">
              <a:rPr lang="en-GB" smtClean="0"/>
              <a:t>06/06/2022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05205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6D1EFB-9E24-4190-89EE-C9CD5CB6F9D4}" type="datetimeFigureOut">
              <a:rPr lang="en-GB" smtClean="0"/>
              <a:t>06/06/2022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240001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6D1EFB-9E24-4190-89EE-C9CD5CB6F9D4}" type="datetimeFigureOut">
              <a:rPr lang="en-GB" smtClean="0"/>
              <a:t>06/06/2022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185803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01595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06/06/2022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95493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66D1EFB-9E24-4190-89EE-C9CD5CB6F9D4}" type="datetimeFigureOut">
              <a:rPr lang="en-GB" smtClean="0"/>
              <a:t>06/06/2022</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CF2D67F-84C9-4EEF-AD9E-34C46F7208FB}" type="slidenum">
              <a:rPr lang="en-GB" smtClean="0"/>
              <a:t>‹#›</a:t>
            </a:fld>
            <a:endParaRPr lang="en-GB"/>
          </a:p>
        </p:txBody>
      </p:sp>
    </p:spTree>
    <p:extLst>
      <p:ext uri="{BB962C8B-B14F-4D97-AF65-F5344CB8AC3E}">
        <p14:creationId xmlns:p14="http://schemas.microsoft.com/office/powerpoint/2010/main" val="20535013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4287F-5CD6-436E-B0DA-9A96C952D9BC}"/>
              </a:ext>
            </a:extLst>
          </p:cNvPr>
          <p:cNvSpPr>
            <a:spLocks noGrp="1"/>
          </p:cNvSpPr>
          <p:nvPr>
            <p:ph type="ctrTitle"/>
          </p:nvPr>
        </p:nvSpPr>
        <p:spPr>
          <a:xfrm>
            <a:off x="2928400" y="245535"/>
            <a:ext cx="8574622" cy="490736"/>
          </a:xfrm>
        </p:spPr>
        <p:txBody>
          <a:bodyPr>
            <a:noAutofit/>
          </a:bodyPr>
          <a:lstStyle/>
          <a:p>
            <a:fld id="{6FA172D7-343E-4ECB-83D0-817260ADD472}" type="datetime2">
              <a:rPr lang="en-GB" sz="2800" u="sng" smtClean="0"/>
              <a:t>Monday, 06 June 2022</a:t>
            </a:fld>
            <a:endParaRPr lang="en-GB" sz="2800" u="sng" dirty="0"/>
          </a:p>
        </p:txBody>
      </p:sp>
      <p:sp>
        <p:nvSpPr>
          <p:cNvPr id="3" name="Subtitle 2">
            <a:extLst>
              <a:ext uri="{FF2B5EF4-FFF2-40B4-BE49-F238E27FC236}">
                <a16:creationId xmlns:a16="http://schemas.microsoft.com/office/drawing/2014/main" id="{EA85B84D-4C8F-4D4C-A4E2-C24B94334E8C}"/>
              </a:ext>
            </a:extLst>
          </p:cNvPr>
          <p:cNvSpPr>
            <a:spLocks noGrp="1"/>
          </p:cNvSpPr>
          <p:nvPr>
            <p:ph type="subTitle" idx="1"/>
          </p:nvPr>
        </p:nvSpPr>
        <p:spPr>
          <a:xfrm>
            <a:off x="2120877" y="1549729"/>
            <a:ext cx="9706945" cy="1388534"/>
          </a:xfrm>
        </p:spPr>
        <p:txBody>
          <a:bodyPr>
            <a:normAutofit/>
          </a:bodyPr>
          <a:lstStyle/>
          <a:p>
            <a:pPr algn="l"/>
            <a:r>
              <a:rPr lang="en-GB" sz="2400" b="1" dirty="0"/>
              <a:t>Expected learning outcome for today:</a:t>
            </a:r>
            <a:endParaRPr lang="en-GB" sz="2400" dirty="0"/>
          </a:p>
          <a:p>
            <a:pPr algn="l"/>
            <a:r>
              <a:rPr lang="en-GB" sz="2400" dirty="0"/>
              <a:t>To either record your results or be able to do this for homework by the next Science Fair lesson.</a:t>
            </a:r>
          </a:p>
        </p:txBody>
      </p:sp>
      <p:sp>
        <p:nvSpPr>
          <p:cNvPr id="4" name="Title 1">
            <a:extLst>
              <a:ext uri="{FF2B5EF4-FFF2-40B4-BE49-F238E27FC236}">
                <a16:creationId xmlns:a16="http://schemas.microsoft.com/office/drawing/2014/main" id="{31117627-54E1-40C0-B8B6-90A57FEBA3CA}"/>
              </a:ext>
            </a:extLst>
          </p:cNvPr>
          <p:cNvSpPr txBox="1">
            <a:spLocks/>
          </p:cNvSpPr>
          <p:nvPr/>
        </p:nvSpPr>
        <p:spPr>
          <a:xfrm>
            <a:off x="2928400" y="897632"/>
            <a:ext cx="8574622" cy="490736"/>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800" u="sng" dirty="0"/>
              <a:t>Science Fair Lesson 6: Carrying out investigations</a:t>
            </a:r>
          </a:p>
        </p:txBody>
      </p:sp>
      <p:sp>
        <p:nvSpPr>
          <p:cNvPr id="5" name="TextBox 4">
            <a:extLst>
              <a:ext uri="{FF2B5EF4-FFF2-40B4-BE49-F238E27FC236}">
                <a16:creationId xmlns:a16="http://schemas.microsoft.com/office/drawing/2014/main" id="{9BB2D583-DCB2-47F9-B364-4326B77C5490}"/>
              </a:ext>
            </a:extLst>
          </p:cNvPr>
          <p:cNvSpPr txBox="1"/>
          <p:nvPr/>
        </p:nvSpPr>
        <p:spPr>
          <a:xfrm>
            <a:off x="3791763" y="3247152"/>
            <a:ext cx="6847895" cy="1569660"/>
          </a:xfrm>
          <a:prstGeom prst="rect">
            <a:avLst/>
          </a:prstGeom>
          <a:noFill/>
          <a:ln>
            <a:solidFill>
              <a:schemeClr val="accent1"/>
            </a:solidFill>
          </a:ln>
        </p:spPr>
        <p:txBody>
          <a:bodyPr wrap="square" rtlCol="0">
            <a:spAutoFit/>
          </a:bodyPr>
          <a:lstStyle/>
          <a:p>
            <a:r>
              <a:rPr lang="en-GB" sz="2400" b="1" dirty="0"/>
              <a:t>Today’s key vocabulary:</a:t>
            </a:r>
          </a:p>
          <a:p>
            <a:endParaRPr lang="en-GB" sz="2400" b="1" dirty="0"/>
          </a:p>
          <a:p>
            <a:endParaRPr lang="en-GB" sz="2400" b="1" dirty="0"/>
          </a:p>
          <a:p>
            <a:endParaRPr lang="en-GB" sz="2400" b="1" dirty="0"/>
          </a:p>
        </p:txBody>
      </p:sp>
      <p:sp>
        <p:nvSpPr>
          <p:cNvPr id="6" name="TextBox 5">
            <a:extLst>
              <a:ext uri="{FF2B5EF4-FFF2-40B4-BE49-F238E27FC236}">
                <a16:creationId xmlns:a16="http://schemas.microsoft.com/office/drawing/2014/main" id="{E673161E-07E1-45F2-A60B-3C8919A6C23C}"/>
              </a:ext>
            </a:extLst>
          </p:cNvPr>
          <p:cNvSpPr txBox="1"/>
          <p:nvPr/>
        </p:nvSpPr>
        <p:spPr>
          <a:xfrm>
            <a:off x="5344105" y="5042805"/>
            <a:ext cx="6847895" cy="1569660"/>
          </a:xfrm>
          <a:prstGeom prst="rect">
            <a:avLst/>
          </a:prstGeom>
          <a:noFill/>
          <a:ln>
            <a:solidFill>
              <a:schemeClr val="accent1"/>
            </a:solidFill>
          </a:ln>
        </p:spPr>
        <p:txBody>
          <a:bodyPr wrap="square" rtlCol="0">
            <a:spAutoFit/>
          </a:bodyPr>
          <a:lstStyle/>
          <a:p>
            <a:r>
              <a:rPr lang="en-GB" sz="2400" b="1" dirty="0"/>
              <a:t>Starter:  </a:t>
            </a:r>
          </a:p>
          <a:p>
            <a:r>
              <a:rPr lang="en-GB" sz="2400" dirty="0"/>
              <a:t>Discuss with a partner – are you ready to start your recording of results?  What stages have we completed to be ready?</a:t>
            </a:r>
          </a:p>
        </p:txBody>
      </p:sp>
    </p:spTree>
    <p:extLst>
      <p:ext uri="{BB962C8B-B14F-4D97-AF65-F5344CB8AC3E}">
        <p14:creationId xmlns:p14="http://schemas.microsoft.com/office/powerpoint/2010/main" val="342104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Starter - Preparation</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529281" y="919348"/>
            <a:ext cx="10018713" cy="5019303"/>
          </a:xfrm>
        </p:spPr>
        <p:txBody>
          <a:bodyPr anchor="t"/>
          <a:lstStyle/>
          <a:p>
            <a:pPr marL="0" indent="0">
              <a:buNone/>
            </a:pPr>
            <a:r>
              <a:rPr lang="en-GB" dirty="0"/>
              <a:t>Do you have all of the equipment and other resources needed to start recording your results?</a:t>
            </a:r>
          </a:p>
          <a:p>
            <a:pPr marL="0" indent="0">
              <a:buNone/>
            </a:pPr>
            <a:r>
              <a:rPr lang="en-GB" dirty="0"/>
              <a:t>Have you:</a:t>
            </a:r>
          </a:p>
          <a:p>
            <a:r>
              <a:rPr lang="en-GB" dirty="0"/>
              <a:t>Written a testable question to answer? </a:t>
            </a:r>
            <a:r>
              <a:rPr lang="en-GB" dirty="0">
                <a:latin typeface="Calibri" panose="020F0502020204030204" pitchFamily="34" charset="0"/>
                <a:cs typeface="Calibri" panose="020F0502020204030204" pitchFamily="34" charset="0"/>
              </a:rPr>
              <a:t>□</a:t>
            </a:r>
            <a:endParaRPr lang="en-GB" dirty="0"/>
          </a:p>
          <a:p>
            <a:r>
              <a:rPr lang="en-GB" dirty="0"/>
              <a:t>Made a prediction? </a:t>
            </a:r>
            <a:r>
              <a:rPr lang="en-GB" dirty="0">
                <a:latin typeface="Calibri" panose="020F0502020204030204" pitchFamily="34" charset="0"/>
                <a:cs typeface="Calibri" panose="020F0502020204030204" pitchFamily="34" charset="0"/>
              </a:rPr>
              <a:t>□</a:t>
            </a:r>
            <a:endParaRPr lang="en-GB" dirty="0"/>
          </a:p>
          <a:p>
            <a:r>
              <a:rPr lang="en-GB" dirty="0"/>
              <a:t>Prepared an equipment list and method? </a:t>
            </a:r>
            <a:r>
              <a:rPr lang="en-GB" dirty="0">
                <a:latin typeface="Calibri" panose="020F0502020204030204" pitchFamily="34" charset="0"/>
                <a:cs typeface="Calibri" panose="020F0502020204030204" pitchFamily="34" charset="0"/>
              </a:rPr>
              <a:t>□</a:t>
            </a:r>
            <a:endParaRPr lang="en-GB" dirty="0"/>
          </a:p>
          <a:p>
            <a:r>
              <a:rPr lang="en-GB" dirty="0"/>
              <a:t>Written a risk assessment that your teacher has checked? </a:t>
            </a:r>
            <a:r>
              <a:rPr lang="en-GB" dirty="0">
                <a:latin typeface="Calibri" panose="020F0502020204030204" pitchFamily="34" charset="0"/>
                <a:cs typeface="Calibri" panose="020F0502020204030204" pitchFamily="34" charset="0"/>
              </a:rPr>
              <a:t>□</a:t>
            </a:r>
            <a:endParaRPr lang="en-GB" dirty="0"/>
          </a:p>
          <a:p>
            <a:r>
              <a:rPr lang="en-GB" dirty="0"/>
              <a:t>Gathered your equipment and other resources? </a:t>
            </a:r>
            <a:r>
              <a:rPr lang="en-GB" dirty="0">
                <a:latin typeface="Calibri" panose="020F0502020204030204" pitchFamily="34" charset="0"/>
                <a:cs typeface="Calibri" panose="020F0502020204030204" pitchFamily="34" charset="0"/>
              </a:rPr>
              <a:t>□</a:t>
            </a:r>
            <a:endParaRPr lang="en-GB" dirty="0"/>
          </a:p>
          <a:p>
            <a:r>
              <a:rPr lang="en-GB" dirty="0"/>
              <a:t>Made any final checks with the teacher that are needed? </a:t>
            </a:r>
            <a:r>
              <a:rPr lang="en-GB" dirty="0">
                <a:latin typeface="Calibri" panose="020F0502020204030204" pitchFamily="34" charset="0"/>
                <a:cs typeface="Calibri" panose="020F0502020204030204" pitchFamily="34" charset="0"/>
              </a:rPr>
              <a:t>□</a:t>
            </a:r>
            <a:endParaRPr lang="en-GB" dirty="0"/>
          </a:p>
        </p:txBody>
      </p:sp>
    </p:spTree>
    <p:extLst>
      <p:ext uri="{BB962C8B-B14F-4D97-AF65-F5344CB8AC3E}">
        <p14:creationId xmlns:p14="http://schemas.microsoft.com/office/powerpoint/2010/main" val="3436221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Main Task 1</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484310" y="1064303"/>
            <a:ext cx="10018713" cy="4726898"/>
          </a:xfrm>
        </p:spPr>
        <p:txBody>
          <a:bodyPr anchor="t"/>
          <a:lstStyle/>
          <a:p>
            <a:pPr marL="0" indent="0">
              <a:buNone/>
            </a:pPr>
            <a:r>
              <a:rPr lang="en-GB" dirty="0"/>
              <a:t>With your teacher’s permission:</a:t>
            </a:r>
          </a:p>
          <a:p>
            <a:r>
              <a:rPr lang="en-GB" dirty="0"/>
              <a:t>Carry out the collecting of your results, recording them in a table.</a:t>
            </a:r>
          </a:p>
          <a:p>
            <a:r>
              <a:rPr lang="en-GB" dirty="0"/>
              <a:t>Calculate the average of your repeats, making sure that you discount or retest anomalies.</a:t>
            </a:r>
          </a:p>
          <a:p>
            <a:r>
              <a:rPr lang="en-GB" dirty="0"/>
              <a:t>Begin to draw an appropriate graph or chart for your results (we will work on this next lesson so be sure to check that you are drawing the correct type of graph or chart for the data you have gathered).</a:t>
            </a:r>
          </a:p>
        </p:txBody>
      </p:sp>
    </p:spTree>
    <p:extLst>
      <p:ext uri="{BB962C8B-B14F-4D97-AF65-F5344CB8AC3E}">
        <p14:creationId xmlns:p14="http://schemas.microsoft.com/office/powerpoint/2010/main" val="2170636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Plenary</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638692" y="909451"/>
            <a:ext cx="10018713" cy="610591"/>
          </a:xfrm>
        </p:spPr>
        <p:txBody>
          <a:bodyPr>
            <a:normAutofit/>
          </a:bodyPr>
          <a:lstStyle/>
          <a:p>
            <a:pPr marL="0" indent="0">
              <a:buNone/>
            </a:pPr>
            <a:r>
              <a:rPr lang="en-GB" sz="3200" dirty="0"/>
              <a:t>Q. Where are you up to so far? </a:t>
            </a:r>
          </a:p>
        </p:txBody>
      </p:sp>
      <p:sp>
        <p:nvSpPr>
          <p:cNvPr id="4" name="Content Placeholder 2">
            <a:extLst>
              <a:ext uri="{FF2B5EF4-FFF2-40B4-BE49-F238E27FC236}">
                <a16:creationId xmlns:a16="http://schemas.microsoft.com/office/drawing/2014/main" id="{BD63279F-3A1F-4B21-92AF-F80511F8193B}"/>
              </a:ext>
            </a:extLst>
          </p:cNvPr>
          <p:cNvSpPr txBox="1">
            <a:spLocks/>
          </p:cNvSpPr>
          <p:nvPr/>
        </p:nvSpPr>
        <p:spPr>
          <a:xfrm>
            <a:off x="1638691" y="2553195"/>
            <a:ext cx="10018713" cy="610591"/>
          </a:xfrm>
          <a:prstGeom prst="rect">
            <a:avLst/>
          </a:prstGeom>
          <a:solidFill>
            <a:srgbClr val="FFC000"/>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A. I have an issue stopping me from collecting results.</a:t>
            </a:r>
          </a:p>
        </p:txBody>
      </p:sp>
      <p:sp>
        <p:nvSpPr>
          <p:cNvPr id="5" name="Content Placeholder 2">
            <a:extLst>
              <a:ext uri="{FF2B5EF4-FFF2-40B4-BE49-F238E27FC236}">
                <a16:creationId xmlns:a16="http://schemas.microsoft.com/office/drawing/2014/main" id="{39B5D5B0-6203-4019-9566-C331000779E1}"/>
              </a:ext>
            </a:extLst>
          </p:cNvPr>
          <p:cNvSpPr txBox="1">
            <a:spLocks/>
          </p:cNvSpPr>
          <p:nvPr/>
        </p:nvSpPr>
        <p:spPr>
          <a:xfrm>
            <a:off x="1638691" y="3263735"/>
            <a:ext cx="10018713" cy="610591"/>
          </a:xfrm>
          <a:prstGeom prst="rect">
            <a:avLst/>
          </a:prstGeom>
          <a:solidFill>
            <a:schemeClr val="accent4">
              <a:lumMod val="40000"/>
              <a:lumOff val="6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B. I will collect results for the next science lesson.</a:t>
            </a:r>
          </a:p>
        </p:txBody>
      </p:sp>
      <p:sp>
        <p:nvSpPr>
          <p:cNvPr id="6" name="Content Placeholder 2">
            <a:extLst>
              <a:ext uri="{FF2B5EF4-FFF2-40B4-BE49-F238E27FC236}">
                <a16:creationId xmlns:a16="http://schemas.microsoft.com/office/drawing/2014/main" id="{C148493A-EC47-47F9-B803-3D7B126CB125}"/>
              </a:ext>
            </a:extLst>
          </p:cNvPr>
          <p:cNvSpPr txBox="1">
            <a:spLocks/>
          </p:cNvSpPr>
          <p:nvPr/>
        </p:nvSpPr>
        <p:spPr>
          <a:xfrm>
            <a:off x="1638690" y="3974275"/>
            <a:ext cx="10018713" cy="610591"/>
          </a:xfrm>
          <a:prstGeom prst="rect">
            <a:avLst/>
          </a:prstGeom>
          <a:solidFill>
            <a:schemeClr val="accent2">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C. I have collected my results.</a:t>
            </a:r>
          </a:p>
        </p:txBody>
      </p:sp>
      <p:sp>
        <p:nvSpPr>
          <p:cNvPr id="7" name="Content Placeholder 2">
            <a:extLst>
              <a:ext uri="{FF2B5EF4-FFF2-40B4-BE49-F238E27FC236}">
                <a16:creationId xmlns:a16="http://schemas.microsoft.com/office/drawing/2014/main" id="{0A10EEDD-35E3-484D-8975-EE4D91DED675}"/>
              </a:ext>
            </a:extLst>
          </p:cNvPr>
          <p:cNvSpPr txBox="1">
            <a:spLocks/>
          </p:cNvSpPr>
          <p:nvPr/>
        </p:nvSpPr>
        <p:spPr>
          <a:xfrm>
            <a:off x="1638690" y="4684815"/>
            <a:ext cx="10018713" cy="610591"/>
          </a:xfrm>
          <a:prstGeom prst="rect">
            <a:avLst/>
          </a:prstGeom>
          <a:solidFill>
            <a:schemeClr val="accent1">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D. I have started drawing my graph or chart.</a:t>
            </a:r>
          </a:p>
        </p:txBody>
      </p:sp>
    </p:spTree>
    <p:extLst>
      <p:ext uri="{BB962C8B-B14F-4D97-AF65-F5344CB8AC3E}">
        <p14:creationId xmlns:p14="http://schemas.microsoft.com/office/powerpoint/2010/main" val="2116702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Homework</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p:txBody>
          <a:bodyPr/>
          <a:lstStyle/>
          <a:p>
            <a:r>
              <a:rPr lang="en-GB" dirty="0"/>
              <a:t>By next lesson your results should be completed.  See the teacher if there are any issues or if you have not discussed your risk assessment with </a:t>
            </a:r>
            <a:r>
              <a:rPr lang="en-GB"/>
              <a:t>the teacher yet.</a:t>
            </a:r>
          </a:p>
        </p:txBody>
      </p:sp>
    </p:spTree>
    <p:extLst>
      <p:ext uri="{BB962C8B-B14F-4D97-AF65-F5344CB8AC3E}">
        <p14:creationId xmlns:p14="http://schemas.microsoft.com/office/powerpoint/2010/main" val="3858777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15</TotalTime>
  <Words>306</Words>
  <Application>Microsoft Office PowerPoint</Application>
  <PresentationFormat>Widescreen</PresentationFormat>
  <Paragraphs>30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Corbel</vt:lpstr>
      <vt:lpstr>Parallax</vt:lpstr>
      <vt:lpstr>Monday, 06 June 2022</vt:lpstr>
      <vt:lpstr>Starter - Preparation</vt:lpstr>
      <vt:lpstr>Main Task 1</vt:lpstr>
      <vt:lpstr>Plenary</vt:lpstr>
      <vt:lpstr>Homework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Thursday, 05 May 2022</dc:title>
  <dc:creator>m.jackson</dc:creator>
  <cp:lastModifiedBy>m.jackson</cp:lastModifiedBy>
  <cp:revision>3</cp:revision>
  <dcterms:created xsi:type="dcterms:W3CDTF">2022-05-05T08:51:44Z</dcterms:created>
  <dcterms:modified xsi:type="dcterms:W3CDTF">2022-06-06T13:56:38Z</dcterms:modified>
</cp:coreProperties>
</file>