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Temperature of chocolate as it is heated (oC)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0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60</c:v>
                </c:pt>
                <c:pt idx="2">
                  <c:v>120</c:v>
                </c:pt>
                <c:pt idx="3">
                  <c:v>180</c:v>
                </c:pt>
                <c:pt idx="4">
                  <c:v>240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19</c:v>
                </c:pt>
                <c:pt idx="1">
                  <c:v>22</c:v>
                </c:pt>
                <c:pt idx="2">
                  <c:v>28</c:v>
                </c:pt>
                <c:pt idx="3">
                  <c:v>35</c:v>
                </c:pt>
                <c:pt idx="4">
                  <c:v>46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0A4-49AD-91F5-BB120D8FA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3444031"/>
        <c:axId val="1959137823"/>
      </c:scatterChart>
      <c:valAx>
        <c:axId val="1913444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Time (seconds)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9137823"/>
        <c:crosses val="autoZero"/>
        <c:crossBetween val="midCat"/>
      </c:valAx>
      <c:valAx>
        <c:axId val="1959137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Temperature (degrees 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344403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Melting point of different</a:t>
            </a:r>
            <a:r>
              <a:rPr lang="en-GB" baseline="0"/>
              <a:t> types of chocolate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</c:f>
              <c:strCache>
                <c:ptCount val="1"/>
                <c:pt idx="0">
                  <c:v>Temperature chocolate melts (oC)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Sheet1!$A$9:$A$11</c:f>
              <c:strCache>
                <c:ptCount val="3"/>
                <c:pt idx="0">
                  <c:v>Milk</c:v>
                </c:pt>
                <c:pt idx="1">
                  <c:v>Dark</c:v>
                </c:pt>
                <c:pt idx="2">
                  <c:v>White</c:v>
                </c:pt>
              </c:strCache>
            </c:strRef>
          </c:cat>
          <c:val>
            <c:numRef>
              <c:f>Sheet1!$B$9:$B$11</c:f>
              <c:numCache>
                <c:formatCode>General</c:formatCode>
                <c:ptCount val="3"/>
                <c:pt idx="0">
                  <c:v>54</c:v>
                </c:pt>
                <c:pt idx="1">
                  <c:v>47</c:v>
                </c:pt>
                <c:pt idx="2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D8-4BD5-9339-80FCEDB76C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1858783"/>
        <c:axId val="2059846559"/>
      </c:barChart>
      <c:catAx>
        <c:axId val="20618587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Type of chocolate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9846559"/>
        <c:crosses val="autoZero"/>
        <c:auto val="1"/>
        <c:lblAlgn val="ctr"/>
        <c:lblOffset val="100"/>
        <c:noMultiLvlLbl val="0"/>
      </c:catAx>
      <c:valAx>
        <c:axId val="205984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Temperature chocolate</a:t>
                </a:r>
                <a:r>
                  <a:rPr lang="en-GB" baseline="0"/>
                  <a:t> melts at (</a:t>
                </a:r>
                <a:r>
                  <a:rPr lang="en-GB" baseline="30000"/>
                  <a:t>o</a:t>
                </a:r>
                <a:r>
                  <a:rPr lang="en-GB" baseline="0"/>
                  <a:t>C)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1858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91864-242C-47AD-AC2C-01437007C14F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EC251-E06D-46F5-AE3B-D589AAFCC4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12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/>
              <a:t>To show data in a way where we can see patterns more easily.</a:t>
            </a:r>
          </a:p>
          <a:p>
            <a:pPr marL="228600" indent="-228600">
              <a:buAutoNum type="arabicPeriod"/>
            </a:pPr>
            <a:r>
              <a:rPr lang="en-GB" dirty="0"/>
              <a:t>A bar chart is for categoric (or discontinuous) data, a scatter-graph is for continuous data.</a:t>
            </a:r>
          </a:p>
          <a:p>
            <a:pPr marL="228600" indent="-228600">
              <a:buAutoNum type="arabicPeriod"/>
            </a:pPr>
            <a:r>
              <a:rPr lang="en-GB" dirty="0"/>
              <a:t>Bars should touch is they are in a particular order for comparison.  Here the order doesn’t matter as there is no order relationship.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EC251-E06D-46F5-AE3B-D589AAFCC45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894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9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21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05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03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32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3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43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252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7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2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812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15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5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0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0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9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93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50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4287F-5CD6-436E-B0DA-9A96C952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8400" y="245535"/>
            <a:ext cx="8574622" cy="490736"/>
          </a:xfrm>
        </p:spPr>
        <p:txBody>
          <a:bodyPr>
            <a:noAutofit/>
          </a:bodyPr>
          <a:lstStyle/>
          <a:p>
            <a:fld id="{6FA172D7-343E-4ECB-83D0-817260ADD472}" type="datetime2">
              <a:rPr lang="en-GB" sz="2800" u="sng" smtClean="0"/>
              <a:t>Tuesday, 07 June 2022</a:t>
            </a:fld>
            <a:endParaRPr lang="en-GB" sz="2800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B84D-4C8F-4D4C-A4E2-C24B94334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0877" y="1549729"/>
            <a:ext cx="9706945" cy="1388534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/>
              <a:t>Expected learning outcome for today:</a:t>
            </a:r>
            <a:endParaRPr lang="en-GB" sz="2400" dirty="0"/>
          </a:p>
          <a:p>
            <a:pPr algn="l"/>
            <a:r>
              <a:rPr lang="en-GB" sz="2400" dirty="0"/>
              <a:t>To draw a graph or chart to display your results.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117627-54E1-40C0-B8B6-90A57FEBA3CA}"/>
              </a:ext>
            </a:extLst>
          </p:cNvPr>
          <p:cNvSpPr txBox="1">
            <a:spLocks/>
          </p:cNvSpPr>
          <p:nvPr/>
        </p:nvSpPr>
        <p:spPr>
          <a:xfrm>
            <a:off x="2928400" y="897632"/>
            <a:ext cx="8574622" cy="49073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 u="sng" dirty="0"/>
              <a:t>Science Fair Lesson 7: Drawing graphs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2D583-DCB2-47F9-B364-4326B77C5490}"/>
              </a:ext>
            </a:extLst>
          </p:cNvPr>
          <p:cNvSpPr txBox="1"/>
          <p:nvPr/>
        </p:nvSpPr>
        <p:spPr>
          <a:xfrm>
            <a:off x="3791763" y="3247152"/>
            <a:ext cx="68478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Today’s key vocabulary: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Continuous – </a:t>
            </a:r>
            <a:r>
              <a:rPr lang="en-GB" sz="2400" dirty="0"/>
              <a:t>Data with values anywhere on a scale (number line)</a:t>
            </a: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Categoric – </a:t>
            </a:r>
            <a:r>
              <a:rPr lang="en-GB" sz="2400" dirty="0"/>
              <a:t>Data grouped into categories</a:t>
            </a:r>
            <a:endParaRPr lang="en-GB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3161E-07E1-45F2-A60B-3C8919A6C23C}"/>
              </a:ext>
            </a:extLst>
          </p:cNvPr>
          <p:cNvSpPr txBox="1"/>
          <p:nvPr/>
        </p:nvSpPr>
        <p:spPr>
          <a:xfrm>
            <a:off x="5344105" y="5042805"/>
            <a:ext cx="68478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Starter:  </a:t>
            </a:r>
          </a:p>
          <a:p>
            <a:r>
              <a:rPr lang="en-GB" sz="2400" dirty="0"/>
              <a:t>Why do we carry out repeats during an investigation?</a:t>
            </a:r>
          </a:p>
          <a:p>
            <a:r>
              <a:rPr lang="en-GB" sz="2400" dirty="0"/>
              <a:t>How do we calculate the average of three repeats?</a:t>
            </a:r>
          </a:p>
          <a:p>
            <a:r>
              <a:rPr lang="en-GB" sz="2400" dirty="0"/>
              <a:t>What do we do if we find an anomaly in our results?</a:t>
            </a:r>
          </a:p>
        </p:txBody>
      </p:sp>
    </p:spTree>
    <p:extLst>
      <p:ext uri="{BB962C8B-B14F-4D97-AF65-F5344CB8AC3E}">
        <p14:creationId xmlns:p14="http://schemas.microsoft.com/office/powerpoint/2010/main" val="342104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3515096"/>
            <a:ext cx="10018713" cy="3124201"/>
          </a:xfrm>
        </p:spPr>
        <p:txBody>
          <a:bodyPr anchor="t"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Discuss in groups:</a:t>
            </a:r>
          </a:p>
          <a:p>
            <a:pPr marL="457200" indent="-457200">
              <a:buAutoNum type="arabicPeriod"/>
            </a:pPr>
            <a:r>
              <a:rPr lang="en-GB" dirty="0"/>
              <a:t>Why do we use charts and graphs?</a:t>
            </a:r>
          </a:p>
          <a:p>
            <a:pPr marL="457200" indent="-457200">
              <a:buAutoNum type="arabicPeriod"/>
            </a:pPr>
            <a:r>
              <a:rPr lang="en-GB" dirty="0"/>
              <a:t>When do we use a bar chart instead of a scatter-graph?</a:t>
            </a:r>
          </a:p>
          <a:p>
            <a:pPr marL="457200" indent="-457200">
              <a:buAutoNum type="arabicPeriod"/>
            </a:pPr>
            <a:r>
              <a:rPr lang="en-GB" dirty="0"/>
              <a:t>Why aren’t the bars touching on the bar chart here?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10886B4-1E97-44DE-BFF1-E891410FD4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42337"/>
              </p:ext>
            </p:extLst>
          </p:nvPr>
        </p:nvGraphicFramePr>
        <p:xfrm>
          <a:off x="1638692" y="771896"/>
          <a:ext cx="5121872" cy="3073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50BC05F-589F-4CB8-A749-3577943B15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6947184"/>
              </p:ext>
            </p:extLst>
          </p:nvPr>
        </p:nvGraphicFramePr>
        <p:xfrm>
          <a:off x="6790544" y="77189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3622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Main Task 1 – Drawing your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771897"/>
            <a:ext cx="10707690" cy="608610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You are going to draw a scatter-graph or bar chart (or possibly a different chart in some cases but check with your teacher).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Decide which type of chart you need to draw (and check with your teacher if you are not sure).  Read the help sheet to try and avoid common errors!</a:t>
            </a:r>
          </a:p>
          <a:p>
            <a:endParaRPr lang="en-GB" dirty="0"/>
          </a:p>
          <a:p>
            <a:r>
              <a:rPr lang="en-GB" dirty="0"/>
              <a:t>Draw your graph </a:t>
            </a:r>
            <a:r>
              <a:rPr lang="en-GB" b="1" dirty="0"/>
              <a:t>in pencil</a:t>
            </a:r>
            <a:r>
              <a:rPr lang="en-GB" dirty="0"/>
              <a:t> with a ruler.  Make sure you label the axes and add a title.</a:t>
            </a:r>
          </a:p>
          <a:p>
            <a:endParaRPr lang="en-GB" dirty="0"/>
          </a:p>
          <a:p>
            <a:r>
              <a:rPr lang="en-GB" dirty="0"/>
              <a:t>You can add some colour and creativity once you are sure you have completed the work correctly in pencil.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Extension – does your graph or chart help you to work out a conclusion from your investigation?</a:t>
            </a:r>
          </a:p>
        </p:txBody>
      </p:sp>
    </p:spTree>
    <p:extLst>
      <p:ext uri="{BB962C8B-B14F-4D97-AF65-F5344CB8AC3E}">
        <p14:creationId xmlns:p14="http://schemas.microsoft.com/office/powerpoint/2010/main" val="217063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Q. What should go on the x-axis of a graph?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The dependent variables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The categoric variables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C. The variable with smallest range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The variable with the biggest range</a:t>
            </a:r>
          </a:p>
        </p:txBody>
      </p:sp>
    </p:spTree>
    <p:extLst>
      <p:ext uri="{BB962C8B-B14F-4D97-AF65-F5344CB8AC3E}">
        <p14:creationId xmlns:p14="http://schemas.microsoft.com/office/powerpoint/2010/main" val="370342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Q. When should bars touch on a bar chart?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When there are lots of bars and not much space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When the bars are different heights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C. When the categories should be shown in a particular order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When there is no order to the categories</a:t>
            </a:r>
          </a:p>
        </p:txBody>
      </p:sp>
    </p:spTree>
    <p:extLst>
      <p:ext uri="{BB962C8B-B14F-4D97-AF65-F5344CB8AC3E}">
        <p14:creationId xmlns:p14="http://schemas.microsoft.com/office/powerpoint/2010/main" val="2116702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Make sure that you have completed your chart of graph.  You may wish to finish adding creative touches (or even try to make a computer </a:t>
            </a:r>
            <a:r>
              <a:rPr lang="en-GB"/>
              <a:t>based version) at home.</a:t>
            </a:r>
          </a:p>
        </p:txBody>
      </p:sp>
    </p:spTree>
    <p:extLst>
      <p:ext uri="{BB962C8B-B14F-4D97-AF65-F5344CB8AC3E}">
        <p14:creationId xmlns:p14="http://schemas.microsoft.com/office/powerpoint/2010/main" val="385877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69</TotalTime>
  <Words>462</Words>
  <Application>Microsoft Office PowerPoint</Application>
  <PresentationFormat>Widescreen</PresentationFormat>
  <Paragraphs>51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Tuesday, 07 June 2022</vt:lpstr>
      <vt:lpstr>Starter</vt:lpstr>
      <vt:lpstr>Main Task 1 – Drawing your chart</vt:lpstr>
      <vt:lpstr>Plenary</vt:lpstr>
      <vt:lpstr>Plenary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Thursday, 05 May 2022</dc:title>
  <dc:creator>m.jackson</dc:creator>
  <cp:lastModifiedBy>m.jackson</cp:lastModifiedBy>
  <cp:revision>7</cp:revision>
  <dcterms:created xsi:type="dcterms:W3CDTF">2022-05-05T08:51:44Z</dcterms:created>
  <dcterms:modified xsi:type="dcterms:W3CDTF">2022-06-07T10:17:31Z</dcterms:modified>
</cp:coreProperties>
</file>