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9" r:id="rId4"/>
    <p:sldId id="261" r:id="rId5"/>
    <p:sldId id="258" r:id="rId6"/>
    <p:sldId id="26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Temperature of chocolate as it is heated (</a:t>
            </a:r>
            <a:r>
              <a:rPr lang="en-GB" baseline="30000" dirty="0" err="1"/>
              <a:t>o</a:t>
            </a:r>
            <a:r>
              <a:rPr lang="en-GB" dirty="0" err="1"/>
              <a:t>C</a:t>
            </a:r>
            <a:r>
              <a:rPr lang="en-GB" dirty="0"/>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Sheet1!$B$1</c:f>
              <c:strCache>
                <c:ptCount val="1"/>
                <c:pt idx="0">
                  <c:v>Temperature of chocolate as it is heated (oC)</c:v>
                </c:pt>
              </c:strCache>
            </c:strRef>
          </c:tx>
          <c:spPr>
            <a:ln w="19050" cap="rnd">
              <a:solidFill>
                <a:schemeClr val="accent1"/>
              </a:solidFill>
              <a:round/>
            </a:ln>
            <a:effectLst/>
          </c:spPr>
          <c:marker>
            <c:symbol val="x"/>
            <c:size val="10"/>
            <c:spPr>
              <a:noFill/>
              <a:ln w="9525">
                <a:solidFill>
                  <a:schemeClr val="accent1"/>
                </a:solidFill>
              </a:ln>
              <a:effectLst/>
            </c:spPr>
          </c:marker>
          <c:xVal>
            <c:numRef>
              <c:f>Sheet1!$A$2:$A$6</c:f>
              <c:numCache>
                <c:formatCode>General</c:formatCode>
                <c:ptCount val="5"/>
                <c:pt idx="0">
                  <c:v>0</c:v>
                </c:pt>
                <c:pt idx="1">
                  <c:v>60</c:v>
                </c:pt>
                <c:pt idx="2">
                  <c:v>120</c:v>
                </c:pt>
                <c:pt idx="3">
                  <c:v>180</c:v>
                </c:pt>
                <c:pt idx="4">
                  <c:v>240</c:v>
                </c:pt>
              </c:numCache>
            </c:numRef>
          </c:xVal>
          <c:yVal>
            <c:numRef>
              <c:f>Sheet1!$B$2:$B$6</c:f>
              <c:numCache>
                <c:formatCode>General</c:formatCode>
                <c:ptCount val="5"/>
                <c:pt idx="0">
                  <c:v>19</c:v>
                </c:pt>
                <c:pt idx="1">
                  <c:v>22</c:v>
                </c:pt>
                <c:pt idx="2">
                  <c:v>28</c:v>
                </c:pt>
                <c:pt idx="3">
                  <c:v>35</c:v>
                </c:pt>
                <c:pt idx="4">
                  <c:v>46</c:v>
                </c:pt>
              </c:numCache>
            </c:numRef>
          </c:yVal>
          <c:smooth val="1"/>
          <c:extLst>
            <c:ext xmlns:c16="http://schemas.microsoft.com/office/drawing/2014/chart" uri="{C3380CC4-5D6E-409C-BE32-E72D297353CC}">
              <c16:uniqueId val="{00000000-C030-483A-888D-B2D25DBC6A2F}"/>
            </c:ext>
          </c:extLst>
        </c:ser>
        <c:dLbls>
          <c:showLegendKey val="0"/>
          <c:showVal val="0"/>
          <c:showCatName val="0"/>
          <c:showSerName val="0"/>
          <c:showPercent val="0"/>
          <c:showBubbleSize val="0"/>
        </c:dLbls>
        <c:axId val="1913444031"/>
        <c:axId val="1959137823"/>
      </c:scatterChart>
      <c:valAx>
        <c:axId val="1913444031"/>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Time (seconds)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59137823"/>
        <c:crosses val="autoZero"/>
        <c:crossBetween val="midCat"/>
      </c:valAx>
      <c:valAx>
        <c:axId val="195913782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Temperature (degrees C)</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13444031"/>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1">
        <a:lumMod val="20000"/>
        <a:lumOff val="80000"/>
      </a:schemeClr>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D6E668-DA88-4C03-BF2C-FAA1F8F4F05C}" type="datetimeFigureOut">
              <a:rPr lang="en-GB" smtClean="0"/>
              <a:t>07/06/2022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A5B34A-A14C-4E58-9574-301FF16DD689}" type="slidenum">
              <a:rPr lang="en-GB" smtClean="0"/>
              <a:t>‹#›</a:t>
            </a:fld>
            <a:endParaRPr lang="en-GB"/>
          </a:p>
        </p:txBody>
      </p:sp>
    </p:spTree>
    <p:extLst>
      <p:ext uri="{BB962C8B-B14F-4D97-AF65-F5344CB8AC3E}">
        <p14:creationId xmlns:p14="http://schemas.microsoft.com/office/powerpoint/2010/main" val="2640367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conclusion should link the independent and dependent variables.  It can be supported by data or graph observations.</a:t>
            </a:r>
          </a:p>
        </p:txBody>
      </p:sp>
      <p:sp>
        <p:nvSpPr>
          <p:cNvPr id="4" name="Slide Number Placeholder 3"/>
          <p:cNvSpPr>
            <a:spLocks noGrp="1"/>
          </p:cNvSpPr>
          <p:nvPr>
            <p:ph type="sldNum" sz="quarter" idx="5"/>
          </p:nvPr>
        </p:nvSpPr>
        <p:spPr/>
        <p:txBody>
          <a:bodyPr/>
          <a:lstStyle/>
          <a:p>
            <a:fld id="{6BA5B34A-A14C-4E58-9574-301FF16DD689}" type="slidenum">
              <a:rPr lang="en-GB" smtClean="0"/>
              <a:t>2</a:t>
            </a:fld>
            <a:endParaRPr lang="en-GB"/>
          </a:p>
        </p:txBody>
      </p:sp>
    </p:spTree>
    <p:extLst>
      <p:ext uri="{BB962C8B-B14F-4D97-AF65-F5344CB8AC3E}">
        <p14:creationId xmlns:p14="http://schemas.microsoft.com/office/powerpoint/2010/main" val="613209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07/06/2022</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478892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07/06/2022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4270213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1490059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791303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960632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432631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83843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70252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112676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6D1EFB-9E24-4190-89EE-C9CD5CB6F9D4}" type="datetimeFigureOut">
              <a:rPr lang="en-GB" smtClean="0"/>
              <a:t>07/06/2022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747129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66D1EFB-9E24-4190-89EE-C9CD5CB6F9D4}" type="datetimeFigureOut">
              <a:rPr lang="en-GB" smtClean="0"/>
              <a:t>07/06/2022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11812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66D1EFB-9E24-4190-89EE-C9CD5CB6F9D4}" type="datetimeFigureOut">
              <a:rPr lang="en-GB" smtClean="0"/>
              <a:t>07/06/2022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591155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6D1EFB-9E24-4190-89EE-C9CD5CB6F9D4}" type="datetimeFigureOut">
              <a:rPr lang="en-GB" smtClean="0"/>
              <a:t>07/06/2022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052055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6D1EFB-9E24-4190-89EE-C9CD5CB6F9D4}" type="datetimeFigureOut">
              <a:rPr lang="en-GB" smtClean="0"/>
              <a:t>07/06/2022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1240001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6D1EFB-9E24-4190-89EE-C9CD5CB6F9D4}" type="datetimeFigureOut">
              <a:rPr lang="en-GB" smtClean="0"/>
              <a:t>07/06/2022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185803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07/06/2022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3401595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66D1EFB-9E24-4190-89EE-C9CD5CB6F9D4}" type="datetimeFigureOut">
              <a:rPr lang="en-GB" smtClean="0"/>
              <a:t>07/06/2022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F2D67F-84C9-4EEF-AD9E-34C46F7208FB}" type="slidenum">
              <a:rPr lang="en-GB" smtClean="0"/>
              <a:t>‹#›</a:t>
            </a:fld>
            <a:endParaRPr lang="en-GB"/>
          </a:p>
        </p:txBody>
      </p:sp>
    </p:spTree>
    <p:extLst>
      <p:ext uri="{BB962C8B-B14F-4D97-AF65-F5344CB8AC3E}">
        <p14:creationId xmlns:p14="http://schemas.microsoft.com/office/powerpoint/2010/main" val="295493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66D1EFB-9E24-4190-89EE-C9CD5CB6F9D4}" type="datetimeFigureOut">
              <a:rPr lang="en-GB" smtClean="0"/>
              <a:t>07/06/2022</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CF2D67F-84C9-4EEF-AD9E-34C46F7208FB}" type="slidenum">
              <a:rPr lang="en-GB" smtClean="0"/>
              <a:t>‹#›</a:t>
            </a:fld>
            <a:endParaRPr lang="en-GB"/>
          </a:p>
        </p:txBody>
      </p:sp>
    </p:spTree>
    <p:extLst>
      <p:ext uri="{BB962C8B-B14F-4D97-AF65-F5344CB8AC3E}">
        <p14:creationId xmlns:p14="http://schemas.microsoft.com/office/powerpoint/2010/main" val="20535013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4287F-5CD6-436E-B0DA-9A96C952D9BC}"/>
              </a:ext>
            </a:extLst>
          </p:cNvPr>
          <p:cNvSpPr>
            <a:spLocks noGrp="1"/>
          </p:cNvSpPr>
          <p:nvPr>
            <p:ph type="ctrTitle"/>
          </p:nvPr>
        </p:nvSpPr>
        <p:spPr>
          <a:xfrm>
            <a:off x="2928400" y="245535"/>
            <a:ext cx="8574622" cy="490736"/>
          </a:xfrm>
        </p:spPr>
        <p:txBody>
          <a:bodyPr>
            <a:noAutofit/>
          </a:bodyPr>
          <a:lstStyle/>
          <a:p>
            <a:fld id="{6FA172D7-343E-4ECB-83D0-817260ADD472}" type="datetime2">
              <a:rPr lang="en-GB" sz="2800" u="sng" smtClean="0"/>
              <a:t>Tuesday, 07 June 2022</a:t>
            </a:fld>
            <a:endParaRPr lang="en-GB" sz="2800" u="sng" dirty="0"/>
          </a:p>
        </p:txBody>
      </p:sp>
      <p:sp>
        <p:nvSpPr>
          <p:cNvPr id="3" name="Subtitle 2">
            <a:extLst>
              <a:ext uri="{FF2B5EF4-FFF2-40B4-BE49-F238E27FC236}">
                <a16:creationId xmlns:a16="http://schemas.microsoft.com/office/drawing/2014/main" id="{EA85B84D-4C8F-4D4C-A4E2-C24B94334E8C}"/>
              </a:ext>
            </a:extLst>
          </p:cNvPr>
          <p:cNvSpPr>
            <a:spLocks noGrp="1"/>
          </p:cNvSpPr>
          <p:nvPr>
            <p:ph type="subTitle" idx="1"/>
          </p:nvPr>
        </p:nvSpPr>
        <p:spPr>
          <a:xfrm>
            <a:off x="2120877" y="1549729"/>
            <a:ext cx="9706945" cy="1388534"/>
          </a:xfrm>
        </p:spPr>
        <p:txBody>
          <a:bodyPr>
            <a:normAutofit/>
          </a:bodyPr>
          <a:lstStyle/>
          <a:p>
            <a:pPr algn="l"/>
            <a:r>
              <a:rPr lang="en-GB" sz="2400" b="1" dirty="0"/>
              <a:t>Expected learning outcome for today:</a:t>
            </a:r>
            <a:endParaRPr lang="en-GB" sz="2400" dirty="0"/>
          </a:p>
          <a:p>
            <a:pPr algn="l"/>
            <a:r>
              <a:rPr lang="en-GB" sz="2400" dirty="0"/>
              <a:t>To write a clear and concise conclusion from the results of Science Fair.</a:t>
            </a:r>
          </a:p>
        </p:txBody>
      </p:sp>
      <p:sp>
        <p:nvSpPr>
          <p:cNvPr id="4" name="Title 1">
            <a:extLst>
              <a:ext uri="{FF2B5EF4-FFF2-40B4-BE49-F238E27FC236}">
                <a16:creationId xmlns:a16="http://schemas.microsoft.com/office/drawing/2014/main" id="{31117627-54E1-40C0-B8B6-90A57FEBA3CA}"/>
              </a:ext>
            </a:extLst>
          </p:cNvPr>
          <p:cNvSpPr txBox="1">
            <a:spLocks/>
          </p:cNvSpPr>
          <p:nvPr/>
        </p:nvSpPr>
        <p:spPr>
          <a:xfrm>
            <a:off x="2928400" y="897632"/>
            <a:ext cx="8574622" cy="490736"/>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800" u="sng" dirty="0"/>
              <a:t>Science Fair Lesson 8: Conclusions</a:t>
            </a:r>
          </a:p>
        </p:txBody>
      </p:sp>
      <p:sp>
        <p:nvSpPr>
          <p:cNvPr id="5" name="TextBox 4">
            <a:extLst>
              <a:ext uri="{FF2B5EF4-FFF2-40B4-BE49-F238E27FC236}">
                <a16:creationId xmlns:a16="http://schemas.microsoft.com/office/drawing/2014/main" id="{9BB2D583-DCB2-47F9-B364-4326B77C5490}"/>
              </a:ext>
            </a:extLst>
          </p:cNvPr>
          <p:cNvSpPr txBox="1"/>
          <p:nvPr/>
        </p:nvSpPr>
        <p:spPr>
          <a:xfrm>
            <a:off x="3791763" y="3247152"/>
            <a:ext cx="6847895" cy="1569660"/>
          </a:xfrm>
          <a:prstGeom prst="rect">
            <a:avLst/>
          </a:prstGeom>
          <a:noFill/>
          <a:ln>
            <a:solidFill>
              <a:schemeClr val="accent1"/>
            </a:solidFill>
          </a:ln>
        </p:spPr>
        <p:txBody>
          <a:bodyPr wrap="square" rtlCol="0">
            <a:spAutoFit/>
          </a:bodyPr>
          <a:lstStyle/>
          <a:p>
            <a:r>
              <a:rPr lang="en-GB" sz="2400" b="1" dirty="0"/>
              <a:t>Today’s key vocabulary:</a:t>
            </a:r>
          </a:p>
          <a:p>
            <a:pPr marL="342900" indent="-342900">
              <a:buFont typeface="Arial" panose="020B0604020202020204" pitchFamily="34" charset="0"/>
              <a:buChar char="•"/>
            </a:pPr>
            <a:r>
              <a:rPr lang="en-GB" sz="2400" b="1" dirty="0"/>
              <a:t>Conclusion – </a:t>
            </a:r>
            <a:r>
              <a:rPr lang="en-GB" sz="2400" dirty="0"/>
              <a:t>A reasoned judgement</a:t>
            </a:r>
          </a:p>
          <a:p>
            <a:pPr marL="342900" indent="-342900">
              <a:buFont typeface="Arial" panose="020B0604020202020204" pitchFamily="34" charset="0"/>
              <a:buChar char="•"/>
            </a:pPr>
            <a:r>
              <a:rPr lang="en-GB" sz="2400" b="1" dirty="0"/>
              <a:t>Valid</a:t>
            </a:r>
            <a:r>
              <a:rPr lang="en-GB" sz="2400" dirty="0"/>
              <a:t> – Can be supported by evidence</a:t>
            </a:r>
            <a:endParaRPr lang="en-GB" sz="2400" b="1" dirty="0"/>
          </a:p>
          <a:p>
            <a:endParaRPr lang="en-GB" sz="2400" b="1" dirty="0"/>
          </a:p>
        </p:txBody>
      </p:sp>
      <p:sp>
        <p:nvSpPr>
          <p:cNvPr id="6" name="TextBox 5">
            <a:extLst>
              <a:ext uri="{FF2B5EF4-FFF2-40B4-BE49-F238E27FC236}">
                <a16:creationId xmlns:a16="http://schemas.microsoft.com/office/drawing/2014/main" id="{E673161E-07E1-45F2-A60B-3C8919A6C23C}"/>
              </a:ext>
            </a:extLst>
          </p:cNvPr>
          <p:cNvSpPr txBox="1"/>
          <p:nvPr/>
        </p:nvSpPr>
        <p:spPr>
          <a:xfrm>
            <a:off x="5344105" y="5042805"/>
            <a:ext cx="6847895" cy="1569660"/>
          </a:xfrm>
          <a:prstGeom prst="rect">
            <a:avLst/>
          </a:prstGeom>
          <a:noFill/>
          <a:ln>
            <a:solidFill>
              <a:schemeClr val="accent1"/>
            </a:solidFill>
          </a:ln>
        </p:spPr>
        <p:txBody>
          <a:bodyPr wrap="square" rtlCol="0">
            <a:spAutoFit/>
          </a:bodyPr>
          <a:lstStyle/>
          <a:p>
            <a:r>
              <a:rPr lang="en-GB" sz="2400" b="1" dirty="0"/>
              <a:t>Starter:  </a:t>
            </a:r>
          </a:p>
          <a:p>
            <a:r>
              <a:rPr lang="en-GB" sz="2400" dirty="0"/>
              <a:t>Which type of graph do you draw and why?</a:t>
            </a:r>
          </a:p>
          <a:p>
            <a:r>
              <a:rPr lang="en-GB" sz="2400" dirty="0"/>
              <a:t>Why did we draw graphs and not just use the table?</a:t>
            </a:r>
          </a:p>
          <a:p>
            <a:r>
              <a:rPr lang="en-GB" sz="2400" dirty="0"/>
              <a:t>What does your graph tell you?</a:t>
            </a:r>
          </a:p>
        </p:txBody>
      </p:sp>
    </p:spTree>
    <p:extLst>
      <p:ext uri="{BB962C8B-B14F-4D97-AF65-F5344CB8AC3E}">
        <p14:creationId xmlns:p14="http://schemas.microsoft.com/office/powerpoint/2010/main" val="342104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Starter</a:t>
            </a:r>
          </a:p>
        </p:txBody>
      </p:sp>
      <p:graphicFrame>
        <p:nvGraphicFramePr>
          <p:cNvPr id="4" name="Content Placeholder 5">
            <a:extLst>
              <a:ext uri="{FF2B5EF4-FFF2-40B4-BE49-F238E27FC236}">
                <a16:creationId xmlns:a16="http://schemas.microsoft.com/office/drawing/2014/main" id="{AFE543E6-F756-4038-8CDA-D21C3B1F2423}"/>
              </a:ext>
            </a:extLst>
          </p:cNvPr>
          <p:cNvGraphicFramePr>
            <a:graphicFrameLocks/>
          </p:cNvGraphicFramePr>
          <p:nvPr>
            <p:extLst>
              <p:ext uri="{D42A27DB-BD31-4B8C-83A1-F6EECF244321}">
                <p14:modId xmlns:p14="http://schemas.microsoft.com/office/powerpoint/2010/main" val="1210219515"/>
              </p:ext>
            </p:extLst>
          </p:nvPr>
        </p:nvGraphicFramePr>
        <p:xfrm>
          <a:off x="1393478" y="771897"/>
          <a:ext cx="10018710" cy="3200400"/>
        </p:xfrm>
        <a:graphic>
          <a:graphicData uri="http://schemas.openxmlformats.org/drawingml/2006/table">
            <a:tbl>
              <a:tblPr firstRow="1" bandRow="1">
                <a:tableStyleId>{5C22544A-7EE6-4342-B048-85BDC9FD1C3A}</a:tableStyleId>
              </a:tblPr>
              <a:tblGrid>
                <a:gridCol w="2003742">
                  <a:extLst>
                    <a:ext uri="{9D8B030D-6E8A-4147-A177-3AD203B41FA5}">
                      <a16:colId xmlns:a16="http://schemas.microsoft.com/office/drawing/2014/main" val="4272395561"/>
                    </a:ext>
                  </a:extLst>
                </a:gridCol>
                <a:gridCol w="2003742">
                  <a:extLst>
                    <a:ext uri="{9D8B030D-6E8A-4147-A177-3AD203B41FA5}">
                      <a16:colId xmlns:a16="http://schemas.microsoft.com/office/drawing/2014/main" val="752575247"/>
                    </a:ext>
                  </a:extLst>
                </a:gridCol>
                <a:gridCol w="2003742">
                  <a:extLst>
                    <a:ext uri="{9D8B030D-6E8A-4147-A177-3AD203B41FA5}">
                      <a16:colId xmlns:a16="http://schemas.microsoft.com/office/drawing/2014/main" val="999607110"/>
                    </a:ext>
                  </a:extLst>
                </a:gridCol>
                <a:gridCol w="2003742">
                  <a:extLst>
                    <a:ext uri="{9D8B030D-6E8A-4147-A177-3AD203B41FA5}">
                      <a16:colId xmlns:a16="http://schemas.microsoft.com/office/drawing/2014/main" val="2177951294"/>
                    </a:ext>
                  </a:extLst>
                </a:gridCol>
                <a:gridCol w="2003742">
                  <a:extLst>
                    <a:ext uri="{9D8B030D-6E8A-4147-A177-3AD203B41FA5}">
                      <a16:colId xmlns:a16="http://schemas.microsoft.com/office/drawing/2014/main" val="1024887591"/>
                    </a:ext>
                  </a:extLst>
                </a:gridCol>
              </a:tblGrid>
              <a:tr h="0">
                <a:tc rowSpan="2">
                  <a:txBody>
                    <a:bodyPr/>
                    <a:lstStyle/>
                    <a:p>
                      <a:r>
                        <a:rPr lang="en-GB" sz="2400" dirty="0"/>
                        <a:t>Time (seconds)</a:t>
                      </a:r>
                    </a:p>
                  </a:txBody>
                  <a:tcPr/>
                </a:tc>
                <a:tc gridSpan="4">
                  <a:txBody>
                    <a:bodyPr/>
                    <a:lstStyle/>
                    <a:p>
                      <a:r>
                        <a:rPr lang="en-GB" sz="2400" dirty="0"/>
                        <a:t>Temperature of chocolate as it is heated (</a:t>
                      </a:r>
                      <a:r>
                        <a:rPr lang="en-GB" sz="2400" baseline="30000" dirty="0" err="1"/>
                        <a:t>o</a:t>
                      </a:r>
                      <a:r>
                        <a:rPr lang="en-GB" sz="2400" baseline="0" dirty="0" err="1"/>
                        <a:t>C</a:t>
                      </a:r>
                      <a:r>
                        <a:rPr lang="en-GB" sz="2400" baseline="0" dirty="0"/>
                        <a:t>)</a:t>
                      </a:r>
                      <a:endParaRPr lang="en-GB" sz="2400"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817545047"/>
                  </a:ext>
                </a:extLst>
              </a:tr>
              <a:tr h="370840">
                <a:tc vMerge="1">
                  <a:txBody>
                    <a:bodyPr/>
                    <a:lstStyle/>
                    <a:p>
                      <a:endParaRPr lang="en-GB" dirty="0"/>
                    </a:p>
                  </a:txBody>
                  <a:tcPr/>
                </a:tc>
                <a:tc>
                  <a:txBody>
                    <a:bodyPr/>
                    <a:lstStyle/>
                    <a:p>
                      <a:r>
                        <a:rPr lang="en-GB" sz="2400" dirty="0"/>
                        <a:t>Trial 1</a:t>
                      </a:r>
                    </a:p>
                  </a:txBody>
                  <a:tcPr/>
                </a:tc>
                <a:tc>
                  <a:txBody>
                    <a:bodyPr/>
                    <a:lstStyle/>
                    <a:p>
                      <a:r>
                        <a:rPr lang="en-GB" sz="2400" dirty="0"/>
                        <a:t>Trial 2</a:t>
                      </a:r>
                    </a:p>
                  </a:txBody>
                  <a:tcPr/>
                </a:tc>
                <a:tc>
                  <a:txBody>
                    <a:bodyPr/>
                    <a:lstStyle/>
                    <a:p>
                      <a:r>
                        <a:rPr lang="en-GB" sz="2400" dirty="0"/>
                        <a:t>Trial 3</a:t>
                      </a:r>
                    </a:p>
                  </a:txBody>
                  <a:tcPr/>
                </a:tc>
                <a:tc>
                  <a:txBody>
                    <a:bodyPr/>
                    <a:lstStyle/>
                    <a:p>
                      <a:r>
                        <a:rPr lang="en-GB" sz="2400" dirty="0"/>
                        <a:t>Average</a:t>
                      </a:r>
                    </a:p>
                  </a:txBody>
                  <a:tcPr/>
                </a:tc>
                <a:extLst>
                  <a:ext uri="{0D108BD9-81ED-4DB2-BD59-A6C34878D82A}">
                    <a16:rowId xmlns:a16="http://schemas.microsoft.com/office/drawing/2014/main" val="528364795"/>
                  </a:ext>
                </a:extLst>
              </a:tr>
              <a:tr h="370840">
                <a:tc>
                  <a:txBody>
                    <a:bodyPr/>
                    <a:lstStyle/>
                    <a:p>
                      <a:r>
                        <a:rPr lang="en-GB" sz="2400" dirty="0"/>
                        <a:t>0</a:t>
                      </a:r>
                    </a:p>
                  </a:txBody>
                  <a:tcPr/>
                </a:tc>
                <a:tc>
                  <a:txBody>
                    <a:bodyPr/>
                    <a:lstStyle/>
                    <a:p>
                      <a:r>
                        <a:rPr lang="en-GB" sz="2400" dirty="0"/>
                        <a:t>19</a:t>
                      </a:r>
                    </a:p>
                  </a:txBody>
                  <a:tcPr/>
                </a:tc>
                <a:tc>
                  <a:txBody>
                    <a:bodyPr/>
                    <a:lstStyle/>
                    <a:p>
                      <a:r>
                        <a:rPr lang="en-GB" sz="2400" dirty="0"/>
                        <a:t>19</a:t>
                      </a:r>
                    </a:p>
                  </a:txBody>
                  <a:tcPr/>
                </a:tc>
                <a:tc>
                  <a:txBody>
                    <a:bodyPr/>
                    <a:lstStyle/>
                    <a:p>
                      <a:r>
                        <a:rPr lang="en-GB" sz="2400" dirty="0"/>
                        <a:t>19</a:t>
                      </a:r>
                    </a:p>
                  </a:txBody>
                  <a:tcPr/>
                </a:tc>
                <a:tc>
                  <a:txBody>
                    <a:bodyPr/>
                    <a:lstStyle/>
                    <a:p>
                      <a:r>
                        <a:rPr lang="en-GB" sz="2400" dirty="0"/>
                        <a:t>19</a:t>
                      </a:r>
                    </a:p>
                  </a:txBody>
                  <a:tcPr/>
                </a:tc>
                <a:extLst>
                  <a:ext uri="{0D108BD9-81ED-4DB2-BD59-A6C34878D82A}">
                    <a16:rowId xmlns:a16="http://schemas.microsoft.com/office/drawing/2014/main" val="2877196648"/>
                  </a:ext>
                </a:extLst>
              </a:tr>
              <a:tr h="370840">
                <a:tc>
                  <a:txBody>
                    <a:bodyPr/>
                    <a:lstStyle/>
                    <a:p>
                      <a:r>
                        <a:rPr lang="en-GB" sz="2400" dirty="0"/>
                        <a:t>60</a:t>
                      </a:r>
                    </a:p>
                  </a:txBody>
                  <a:tcPr/>
                </a:tc>
                <a:tc>
                  <a:txBody>
                    <a:bodyPr/>
                    <a:lstStyle/>
                    <a:p>
                      <a:r>
                        <a:rPr lang="en-GB" sz="2400" dirty="0"/>
                        <a:t>21</a:t>
                      </a:r>
                    </a:p>
                  </a:txBody>
                  <a:tcPr/>
                </a:tc>
                <a:tc>
                  <a:txBody>
                    <a:bodyPr/>
                    <a:lstStyle/>
                    <a:p>
                      <a:r>
                        <a:rPr lang="en-GB" sz="2400" dirty="0"/>
                        <a:t>23</a:t>
                      </a:r>
                    </a:p>
                  </a:txBody>
                  <a:tcPr/>
                </a:tc>
                <a:tc>
                  <a:txBody>
                    <a:bodyPr/>
                    <a:lstStyle/>
                    <a:p>
                      <a:r>
                        <a:rPr lang="en-GB" sz="2400" dirty="0"/>
                        <a:t>22</a:t>
                      </a:r>
                    </a:p>
                  </a:txBody>
                  <a:tcPr/>
                </a:tc>
                <a:tc>
                  <a:txBody>
                    <a:bodyPr/>
                    <a:lstStyle/>
                    <a:p>
                      <a:r>
                        <a:rPr lang="en-GB" sz="2400" dirty="0"/>
                        <a:t>22</a:t>
                      </a:r>
                    </a:p>
                  </a:txBody>
                  <a:tcPr/>
                </a:tc>
                <a:extLst>
                  <a:ext uri="{0D108BD9-81ED-4DB2-BD59-A6C34878D82A}">
                    <a16:rowId xmlns:a16="http://schemas.microsoft.com/office/drawing/2014/main" val="1028524061"/>
                  </a:ext>
                </a:extLst>
              </a:tr>
              <a:tr h="370840">
                <a:tc>
                  <a:txBody>
                    <a:bodyPr/>
                    <a:lstStyle/>
                    <a:p>
                      <a:r>
                        <a:rPr lang="en-GB" sz="2400" dirty="0"/>
                        <a:t>120</a:t>
                      </a:r>
                    </a:p>
                  </a:txBody>
                  <a:tcPr/>
                </a:tc>
                <a:tc>
                  <a:txBody>
                    <a:bodyPr/>
                    <a:lstStyle/>
                    <a:p>
                      <a:r>
                        <a:rPr lang="en-GB" sz="2400" dirty="0"/>
                        <a:t>27</a:t>
                      </a:r>
                    </a:p>
                  </a:txBody>
                  <a:tcPr/>
                </a:tc>
                <a:tc>
                  <a:txBody>
                    <a:bodyPr/>
                    <a:lstStyle/>
                    <a:p>
                      <a:r>
                        <a:rPr lang="en-GB" sz="2400" dirty="0"/>
                        <a:t>28</a:t>
                      </a:r>
                    </a:p>
                  </a:txBody>
                  <a:tcPr/>
                </a:tc>
                <a:tc>
                  <a:txBody>
                    <a:bodyPr/>
                    <a:lstStyle/>
                    <a:p>
                      <a:r>
                        <a:rPr lang="en-GB" sz="2400" dirty="0"/>
                        <a:t>28</a:t>
                      </a:r>
                    </a:p>
                  </a:txBody>
                  <a:tcPr/>
                </a:tc>
                <a:tc>
                  <a:txBody>
                    <a:bodyPr/>
                    <a:lstStyle/>
                    <a:p>
                      <a:r>
                        <a:rPr lang="en-GB" sz="2400" dirty="0"/>
                        <a:t>28</a:t>
                      </a:r>
                    </a:p>
                  </a:txBody>
                  <a:tcPr/>
                </a:tc>
                <a:extLst>
                  <a:ext uri="{0D108BD9-81ED-4DB2-BD59-A6C34878D82A}">
                    <a16:rowId xmlns:a16="http://schemas.microsoft.com/office/drawing/2014/main" val="3808377795"/>
                  </a:ext>
                </a:extLst>
              </a:tr>
              <a:tr h="370840">
                <a:tc>
                  <a:txBody>
                    <a:bodyPr/>
                    <a:lstStyle/>
                    <a:p>
                      <a:r>
                        <a:rPr lang="en-GB" sz="2400" dirty="0"/>
                        <a:t>180</a:t>
                      </a:r>
                    </a:p>
                  </a:txBody>
                  <a:tcPr/>
                </a:tc>
                <a:tc>
                  <a:txBody>
                    <a:bodyPr/>
                    <a:lstStyle/>
                    <a:p>
                      <a:r>
                        <a:rPr lang="en-GB" sz="2400" dirty="0"/>
                        <a:t>35</a:t>
                      </a:r>
                    </a:p>
                  </a:txBody>
                  <a:tcPr/>
                </a:tc>
                <a:tc>
                  <a:txBody>
                    <a:bodyPr/>
                    <a:lstStyle/>
                    <a:p>
                      <a:r>
                        <a:rPr lang="en-GB" sz="2400" dirty="0"/>
                        <a:t>26</a:t>
                      </a:r>
                    </a:p>
                  </a:txBody>
                  <a:tcPr/>
                </a:tc>
                <a:tc>
                  <a:txBody>
                    <a:bodyPr/>
                    <a:lstStyle/>
                    <a:p>
                      <a:r>
                        <a:rPr lang="en-GB" sz="2400" dirty="0"/>
                        <a:t>35</a:t>
                      </a:r>
                    </a:p>
                  </a:txBody>
                  <a:tcPr/>
                </a:tc>
                <a:tc>
                  <a:txBody>
                    <a:bodyPr/>
                    <a:lstStyle/>
                    <a:p>
                      <a:r>
                        <a:rPr lang="en-GB" sz="2400" dirty="0"/>
                        <a:t>35</a:t>
                      </a:r>
                    </a:p>
                  </a:txBody>
                  <a:tcPr/>
                </a:tc>
                <a:extLst>
                  <a:ext uri="{0D108BD9-81ED-4DB2-BD59-A6C34878D82A}">
                    <a16:rowId xmlns:a16="http://schemas.microsoft.com/office/drawing/2014/main" val="409172193"/>
                  </a:ext>
                </a:extLst>
              </a:tr>
              <a:tr h="370840">
                <a:tc>
                  <a:txBody>
                    <a:bodyPr/>
                    <a:lstStyle/>
                    <a:p>
                      <a:r>
                        <a:rPr lang="en-GB" sz="2400" dirty="0"/>
                        <a:t>240</a:t>
                      </a:r>
                    </a:p>
                  </a:txBody>
                  <a:tcPr/>
                </a:tc>
                <a:tc>
                  <a:txBody>
                    <a:bodyPr/>
                    <a:lstStyle/>
                    <a:p>
                      <a:r>
                        <a:rPr lang="en-GB" sz="2400" dirty="0"/>
                        <a:t>44</a:t>
                      </a:r>
                    </a:p>
                  </a:txBody>
                  <a:tcPr/>
                </a:tc>
                <a:tc>
                  <a:txBody>
                    <a:bodyPr/>
                    <a:lstStyle/>
                    <a:p>
                      <a:r>
                        <a:rPr lang="en-GB" sz="2400" dirty="0"/>
                        <a:t>47</a:t>
                      </a:r>
                    </a:p>
                  </a:txBody>
                  <a:tcPr/>
                </a:tc>
                <a:tc>
                  <a:txBody>
                    <a:bodyPr/>
                    <a:lstStyle/>
                    <a:p>
                      <a:r>
                        <a:rPr lang="en-GB" sz="2400" dirty="0"/>
                        <a:t>48</a:t>
                      </a:r>
                    </a:p>
                  </a:txBody>
                  <a:tcPr/>
                </a:tc>
                <a:tc>
                  <a:txBody>
                    <a:bodyPr/>
                    <a:lstStyle/>
                    <a:p>
                      <a:r>
                        <a:rPr lang="en-GB" sz="2400" dirty="0"/>
                        <a:t>46</a:t>
                      </a:r>
                    </a:p>
                  </a:txBody>
                  <a:tcPr/>
                </a:tc>
                <a:extLst>
                  <a:ext uri="{0D108BD9-81ED-4DB2-BD59-A6C34878D82A}">
                    <a16:rowId xmlns:a16="http://schemas.microsoft.com/office/drawing/2014/main" val="2089516911"/>
                  </a:ext>
                </a:extLst>
              </a:tr>
            </a:tbl>
          </a:graphicData>
        </a:graphic>
      </p:graphicFrame>
      <p:sp>
        <p:nvSpPr>
          <p:cNvPr id="5" name="Oval 4">
            <a:extLst>
              <a:ext uri="{FF2B5EF4-FFF2-40B4-BE49-F238E27FC236}">
                <a16:creationId xmlns:a16="http://schemas.microsoft.com/office/drawing/2014/main" id="{DF4029EA-B122-4D4E-9D89-1AA4B760687C}"/>
              </a:ext>
            </a:extLst>
          </p:cNvPr>
          <p:cNvSpPr/>
          <p:nvPr/>
        </p:nvSpPr>
        <p:spPr>
          <a:xfrm>
            <a:off x="5316137" y="3002018"/>
            <a:ext cx="779488" cy="635082"/>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graphicFrame>
        <p:nvGraphicFramePr>
          <p:cNvPr id="6" name="Chart 5">
            <a:extLst>
              <a:ext uri="{FF2B5EF4-FFF2-40B4-BE49-F238E27FC236}">
                <a16:creationId xmlns:a16="http://schemas.microsoft.com/office/drawing/2014/main" id="{B10886B4-1E97-44DE-BFF1-E891410FD4E3}"/>
              </a:ext>
            </a:extLst>
          </p:cNvPr>
          <p:cNvGraphicFramePr/>
          <p:nvPr>
            <p:extLst>
              <p:ext uri="{D42A27DB-BD31-4B8C-83A1-F6EECF244321}">
                <p14:modId xmlns:p14="http://schemas.microsoft.com/office/powerpoint/2010/main" val="1619571262"/>
              </p:ext>
            </p:extLst>
          </p:nvPr>
        </p:nvGraphicFramePr>
        <p:xfrm>
          <a:off x="3372592" y="0"/>
          <a:ext cx="5771408" cy="400733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4418149-5528-4C09-8F88-60171AD84D28}"/>
              </a:ext>
            </a:extLst>
          </p:cNvPr>
          <p:cNvSpPr txBox="1"/>
          <p:nvPr/>
        </p:nvSpPr>
        <p:spPr>
          <a:xfrm>
            <a:off x="1393478" y="4132613"/>
            <a:ext cx="10018710" cy="1938992"/>
          </a:xfrm>
          <a:prstGeom prst="rect">
            <a:avLst/>
          </a:prstGeom>
          <a:noFill/>
        </p:spPr>
        <p:txBody>
          <a:bodyPr wrap="square" rtlCol="0">
            <a:spAutoFit/>
          </a:bodyPr>
          <a:lstStyle/>
          <a:p>
            <a:r>
              <a:rPr lang="en-GB" sz="2400" dirty="0"/>
              <a:t>Discuss in pairs:</a:t>
            </a:r>
          </a:p>
          <a:p>
            <a:pPr marL="457200" indent="-457200">
              <a:buAutoNum type="arabicPeriod"/>
            </a:pPr>
            <a:r>
              <a:rPr lang="en-GB" sz="2400" dirty="0"/>
              <a:t>What advantages does the graph have over the table?</a:t>
            </a:r>
          </a:p>
          <a:p>
            <a:pPr marL="457200" indent="-457200">
              <a:buAutoNum type="arabicPeriod"/>
            </a:pPr>
            <a:r>
              <a:rPr lang="en-GB" sz="2400" dirty="0"/>
              <a:t>What conclusion can we draw from this investigation?</a:t>
            </a:r>
          </a:p>
          <a:p>
            <a:pPr marL="457200" indent="-457200">
              <a:buAutoNum type="arabicPeriod"/>
            </a:pPr>
            <a:r>
              <a:rPr lang="en-GB" sz="2400" dirty="0"/>
              <a:t>What can we add to our conclusion to back up our claim?</a:t>
            </a:r>
          </a:p>
          <a:p>
            <a:endParaRPr lang="en-GB" sz="2400" dirty="0"/>
          </a:p>
        </p:txBody>
      </p:sp>
      <p:sp>
        <p:nvSpPr>
          <p:cNvPr id="7" name="TextBox 6">
            <a:extLst>
              <a:ext uri="{FF2B5EF4-FFF2-40B4-BE49-F238E27FC236}">
                <a16:creationId xmlns:a16="http://schemas.microsoft.com/office/drawing/2014/main" id="{B120527F-2868-47BB-8523-CE2257D65507}"/>
              </a:ext>
            </a:extLst>
          </p:cNvPr>
          <p:cNvSpPr txBox="1"/>
          <p:nvPr/>
        </p:nvSpPr>
        <p:spPr>
          <a:xfrm>
            <a:off x="2802577" y="5867221"/>
            <a:ext cx="9239002" cy="830997"/>
          </a:xfrm>
          <a:prstGeom prst="rect">
            <a:avLst/>
          </a:prstGeom>
          <a:noFill/>
        </p:spPr>
        <p:txBody>
          <a:bodyPr wrap="square" rtlCol="0">
            <a:spAutoFit/>
          </a:bodyPr>
          <a:lstStyle/>
          <a:p>
            <a:r>
              <a:rPr lang="en-GB" sz="2400" b="1" dirty="0"/>
              <a:t>As time increase the temperature of the chocolate increases at an increasing rate, as shown by a line curving upwards on the graph.</a:t>
            </a:r>
          </a:p>
        </p:txBody>
      </p:sp>
    </p:spTree>
    <p:extLst>
      <p:ext uri="{BB962C8B-B14F-4D97-AF65-F5344CB8AC3E}">
        <p14:creationId xmlns:p14="http://schemas.microsoft.com/office/powerpoint/2010/main" val="343622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Main Task 1</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484310" y="950027"/>
            <a:ext cx="10018713" cy="4841174"/>
          </a:xfrm>
        </p:spPr>
        <p:txBody>
          <a:bodyPr anchor="t"/>
          <a:lstStyle/>
          <a:p>
            <a:pPr marL="0" indent="0">
              <a:buNone/>
            </a:pPr>
            <a:r>
              <a:rPr lang="en-GB" dirty="0"/>
              <a:t>You are going to look at the sheet with several table of results again.  For each table try to come up with:</a:t>
            </a:r>
          </a:p>
          <a:p>
            <a:r>
              <a:rPr lang="en-GB" dirty="0"/>
              <a:t>A conclusion</a:t>
            </a:r>
          </a:p>
          <a:p>
            <a:r>
              <a:rPr lang="en-GB" dirty="0"/>
              <a:t>A supporting statement (such as data)</a:t>
            </a:r>
          </a:p>
          <a:p>
            <a:r>
              <a:rPr lang="en-GB" dirty="0"/>
              <a:t>A reason why a title or description is important with data.</a:t>
            </a:r>
          </a:p>
          <a:p>
            <a:endParaRPr lang="en-GB" dirty="0"/>
          </a:p>
          <a:p>
            <a:pPr marL="0" indent="0">
              <a:buNone/>
            </a:pPr>
            <a:r>
              <a:rPr lang="en-GB" dirty="0"/>
              <a:t>Once you have completed this task you need to write a conclusion for your Science Fair project.</a:t>
            </a:r>
          </a:p>
        </p:txBody>
      </p:sp>
    </p:spTree>
    <p:extLst>
      <p:ext uri="{BB962C8B-B14F-4D97-AF65-F5344CB8AC3E}">
        <p14:creationId xmlns:p14="http://schemas.microsoft.com/office/powerpoint/2010/main" val="2170636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Main Task 2 (Extension activity)</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484310" y="950027"/>
            <a:ext cx="10018713" cy="4841174"/>
          </a:xfrm>
        </p:spPr>
        <p:txBody>
          <a:bodyPr anchor="t"/>
          <a:lstStyle/>
          <a:p>
            <a:pPr marL="0" indent="0">
              <a:buNone/>
            </a:pPr>
            <a:r>
              <a:rPr lang="en-GB" dirty="0"/>
              <a:t>Scientists also evaluate the strength of their work so that they understand how valid their claims are and how they might investigate them further in future.  Here are some ways you can think evaluatively:</a:t>
            </a:r>
          </a:p>
        </p:txBody>
      </p:sp>
      <p:sp>
        <p:nvSpPr>
          <p:cNvPr id="4" name="Thought Bubble: Cloud 3">
            <a:extLst>
              <a:ext uri="{FF2B5EF4-FFF2-40B4-BE49-F238E27FC236}">
                <a16:creationId xmlns:a16="http://schemas.microsoft.com/office/drawing/2014/main" id="{4BB8F66C-6A37-4A29-BE7B-575E7F77AC74}"/>
              </a:ext>
            </a:extLst>
          </p:cNvPr>
          <p:cNvSpPr/>
          <p:nvPr/>
        </p:nvSpPr>
        <p:spPr>
          <a:xfrm>
            <a:off x="914400" y="2517569"/>
            <a:ext cx="4151746" cy="241069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t>Did you carry out repeats and calculate a mean to spot anomalies and reduce the effects of random errors?</a:t>
            </a:r>
          </a:p>
        </p:txBody>
      </p:sp>
      <p:sp>
        <p:nvSpPr>
          <p:cNvPr id="5" name="Thought Bubble: Cloud 4">
            <a:extLst>
              <a:ext uri="{FF2B5EF4-FFF2-40B4-BE49-F238E27FC236}">
                <a16:creationId xmlns:a16="http://schemas.microsoft.com/office/drawing/2014/main" id="{849B8160-2CB0-406A-9336-34EDCEAFADAD}"/>
              </a:ext>
            </a:extLst>
          </p:cNvPr>
          <p:cNvSpPr/>
          <p:nvPr/>
        </p:nvSpPr>
        <p:spPr>
          <a:xfrm>
            <a:off x="8001988" y="2000990"/>
            <a:ext cx="3184567" cy="2042556"/>
          </a:xfrm>
          <a:prstGeom prst="cloud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000" dirty="0"/>
              <a:t>Did you test a big enough range to see a clear pattern?</a:t>
            </a:r>
          </a:p>
        </p:txBody>
      </p:sp>
      <p:sp>
        <p:nvSpPr>
          <p:cNvPr id="7" name="Thought Bubble: Cloud 6">
            <a:extLst>
              <a:ext uri="{FF2B5EF4-FFF2-40B4-BE49-F238E27FC236}">
                <a16:creationId xmlns:a16="http://schemas.microsoft.com/office/drawing/2014/main" id="{A3DCBF34-D332-488B-BCC3-5AAC569B1B74}"/>
              </a:ext>
            </a:extLst>
          </p:cNvPr>
          <p:cNvSpPr/>
          <p:nvPr/>
        </p:nvSpPr>
        <p:spPr>
          <a:xfrm>
            <a:off x="4901382" y="2080158"/>
            <a:ext cx="3184567" cy="2042556"/>
          </a:xfrm>
          <a:prstGeom prst="cloud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000" dirty="0"/>
              <a:t>Did you carry out a fair test by having control variables?</a:t>
            </a:r>
          </a:p>
        </p:txBody>
      </p:sp>
      <p:sp>
        <p:nvSpPr>
          <p:cNvPr id="8" name="Thought Bubble: Cloud 7">
            <a:extLst>
              <a:ext uri="{FF2B5EF4-FFF2-40B4-BE49-F238E27FC236}">
                <a16:creationId xmlns:a16="http://schemas.microsoft.com/office/drawing/2014/main" id="{2D96E0A0-41DA-413A-80DB-2BB1026BFBD5}"/>
              </a:ext>
            </a:extLst>
          </p:cNvPr>
          <p:cNvSpPr/>
          <p:nvPr/>
        </p:nvSpPr>
        <p:spPr>
          <a:xfrm>
            <a:off x="9115406" y="3676231"/>
            <a:ext cx="3184567" cy="2042556"/>
          </a:xfrm>
          <a:prstGeom prst="cloudCallo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t>Were you able to measure accurately?</a:t>
            </a:r>
          </a:p>
        </p:txBody>
      </p:sp>
      <p:sp>
        <p:nvSpPr>
          <p:cNvPr id="9" name="Thought Bubble: Cloud 8">
            <a:extLst>
              <a:ext uri="{FF2B5EF4-FFF2-40B4-BE49-F238E27FC236}">
                <a16:creationId xmlns:a16="http://schemas.microsoft.com/office/drawing/2014/main" id="{5BA1D136-31CD-44FF-AE57-6D2EE9C8C104}"/>
              </a:ext>
            </a:extLst>
          </p:cNvPr>
          <p:cNvSpPr/>
          <p:nvPr/>
        </p:nvSpPr>
        <p:spPr>
          <a:xfrm>
            <a:off x="5598015" y="4404583"/>
            <a:ext cx="3260437" cy="2091218"/>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000" dirty="0"/>
              <a:t>What additional data could you collect to strengthen your conclusion?</a:t>
            </a:r>
          </a:p>
        </p:txBody>
      </p:sp>
      <p:sp>
        <p:nvSpPr>
          <p:cNvPr id="10" name="Thought Bubble: Cloud 9">
            <a:extLst>
              <a:ext uri="{FF2B5EF4-FFF2-40B4-BE49-F238E27FC236}">
                <a16:creationId xmlns:a16="http://schemas.microsoft.com/office/drawing/2014/main" id="{5B5EA287-2AED-4657-A312-99F125079752}"/>
              </a:ext>
            </a:extLst>
          </p:cNvPr>
          <p:cNvSpPr/>
          <p:nvPr/>
        </p:nvSpPr>
        <p:spPr>
          <a:xfrm>
            <a:off x="2833584" y="4587981"/>
            <a:ext cx="2764431" cy="1773084"/>
          </a:xfrm>
          <a:prstGeom prst="cloud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t>How could you improve your method?</a:t>
            </a:r>
          </a:p>
        </p:txBody>
      </p:sp>
    </p:spTree>
    <p:extLst>
      <p:ext uri="{BB962C8B-B14F-4D97-AF65-F5344CB8AC3E}">
        <p14:creationId xmlns:p14="http://schemas.microsoft.com/office/powerpoint/2010/main" val="1973114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Plenary</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a:xfrm>
            <a:off x="1638692" y="909451"/>
            <a:ext cx="10018713" cy="610591"/>
          </a:xfrm>
        </p:spPr>
        <p:txBody>
          <a:bodyPr>
            <a:normAutofit/>
          </a:bodyPr>
          <a:lstStyle/>
          <a:p>
            <a:pPr marL="0" indent="0">
              <a:buNone/>
            </a:pPr>
            <a:r>
              <a:rPr lang="en-GB" sz="3200" dirty="0"/>
              <a:t>Q. What should a good conclusion include? </a:t>
            </a:r>
          </a:p>
        </p:txBody>
      </p:sp>
      <p:sp>
        <p:nvSpPr>
          <p:cNvPr id="4" name="Content Placeholder 2">
            <a:extLst>
              <a:ext uri="{FF2B5EF4-FFF2-40B4-BE49-F238E27FC236}">
                <a16:creationId xmlns:a16="http://schemas.microsoft.com/office/drawing/2014/main" id="{BD63279F-3A1F-4B21-92AF-F80511F8193B}"/>
              </a:ext>
            </a:extLst>
          </p:cNvPr>
          <p:cNvSpPr txBox="1">
            <a:spLocks/>
          </p:cNvSpPr>
          <p:nvPr/>
        </p:nvSpPr>
        <p:spPr>
          <a:xfrm>
            <a:off x="1638691" y="2553195"/>
            <a:ext cx="10018713" cy="610591"/>
          </a:xfrm>
          <a:prstGeom prst="rect">
            <a:avLst/>
          </a:prstGeom>
          <a:solidFill>
            <a:srgbClr val="FFC000"/>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A. Supporting evidence</a:t>
            </a:r>
          </a:p>
        </p:txBody>
      </p:sp>
      <p:sp>
        <p:nvSpPr>
          <p:cNvPr id="5" name="Content Placeholder 2">
            <a:extLst>
              <a:ext uri="{FF2B5EF4-FFF2-40B4-BE49-F238E27FC236}">
                <a16:creationId xmlns:a16="http://schemas.microsoft.com/office/drawing/2014/main" id="{39B5D5B0-6203-4019-9566-C331000779E1}"/>
              </a:ext>
            </a:extLst>
          </p:cNvPr>
          <p:cNvSpPr txBox="1">
            <a:spLocks/>
          </p:cNvSpPr>
          <p:nvPr/>
        </p:nvSpPr>
        <p:spPr>
          <a:xfrm>
            <a:off x="1638691" y="3263735"/>
            <a:ext cx="10018713" cy="610591"/>
          </a:xfrm>
          <a:prstGeom prst="rect">
            <a:avLst/>
          </a:prstGeom>
          <a:solidFill>
            <a:schemeClr val="accent4">
              <a:lumMod val="40000"/>
              <a:lumOff val="6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B. Your own theories</a:t>
            </a:r>
          </a:p>
        </p:txBody>
      </p:sp>
      <p:sp>
        <p:nvSpPr>
          <p:cNvPr id="6" name="Content Placeholder 2">
            <a:extLst>
              <a:ext uri="{FF2B5EF4-FFF2-40B4-BE49-F238E27FC236}">
                <a16:creationId xmlns:a16="http://schemas.microsoft.com/office/drawing/2014/main" id="{C148493A-EC47-47F9-B803-3D7B126CB125}"/>
              </a:ext>
            </a:extLst>
          </p:cNvPr>
          <p:cNvSpPr txBox="1">
            <a:spLocks/>
          </p:cNvSpPr>
          <p:nvPr/>
        </p:nvSpPr>
        <p:spPr>
          <a:xfrm>
            <a:off x="1638690" y="3974275"/>
            <a:ext cx="10018713" cy="610591"/>
          </a:xfrm>
          <a:prstGeom prst="rect">
            <a:avLst/>
          </a:prstGeom>
          <a:solidFill>
            <a:schemeClr val="accent2">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C. What went well</a:t>
            </a:r>
          </a:p>
        </p:txBody>
      </p:sp>
      <p:sp>
        <p:nvSpPr>
          <p:cNvPr id="7" name="Content Placeholder 2">
            <a:extLst>
              <a:ext uri="{FF2B5EF4-FFF2-40B4-BE49-F238E27FC236}">
                <a16:creationId xmlns:a16="http://schemas.microsoft.com/office/drawing/2014/main" id="{0A10EEDD-35E3-484D-8975-EE4D91DED675}"/>
              </a:ext>
            </a:extLst>
          </p:cNvPr>
          <p:cNvSpPr txBox="1">
            <a:spLocks/>
          </p:cNvSpPr>
          <p:nvPr/>
        </p:nvSpPr>
        <p:spPr>
          <a:xfrm>
            <a:off x="1638690" y="4684815"/>
            <a:ext cx="10018713" cy="610591"/>
          </a:xfrm>
          <a:prstGeom prst="rect">
            <a:avLst/>
          </a:prstGeom>
          <a:solidFill>
            <a:schemeClr val="accent1">
              <a:lumMod val="60000"/>
              <a:lumOff val="40000"/>
            </a:schemeClr>
          </a:solidFill>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n-GB" sz="3200" dirty="0"/>
              <a:t>D. What you could improve</a:t>
            </a:r>
          </a:p>
        </p:txBody>
      </p:sp>
    </p:spTree>
    <p:extLst>
      <p:ext uri="{BB962C8B-B14F-4D97-AF65-F5344CB8AC3E}">
        <p14:creationId xmlns:p14="http://schemas.microsoft.com/office/powerpoint/2010/main" val="211670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EBA1A-9FB0-4CDD-85FF-9F3E1C44A9E6}"/>
              </a:ext>
            </a:extLst>
          </p:cNvPr>
          <p:cNvSpPr>
            <a:spLocks noGrp="1"/>
          </p:cNvSpPr>
          <p:nvPr>
            <p:ph type="title"/>
          </p:nvPr>
        </p:nvSpPr>
        <p:spPr>
          <a:xfrm>
            <a:off x="1638692" y="1"/>
            <a:ext cx="9773496" cy="771896"/>
          </a:xfrm>
        </p:spPr>
        <p:txBody>
          <a:bodyPr/>
          <a:lstStyle/>
          <a:p>
            <a:pPr algn="l"/>
            <a:r>
              <a:rPr lang="en-GB" u="sng" dirty="0"/>
              <a:t>Homework</a:t>
            </a:r>
          </a:p>
        </p:txBody>
      </p:sp>
      <p:sp>
        <p:nvSpPr>
          <p:cNvPr id="3" name="Content Placeholder 2">
            <a:extLst>
              <a:ext uri="{FF2B5EF4-FFF2-40B4-BE49-F238E27FC236}">
                <a16:creationId xmlns:a16="http://schemas.microsoft.com/office/drawing/2014/main" id="{4B7F5E74-6D89-4EFF-AA2A-95B19B60B048}"/>
              </a:ext>
            </a:extLst>
          </p:cNvPr>
          <p:cNvSpPr>
            <a:spLocks noGrp="1"/>
          </p:cNvSpPr>
          <p:nvPr>
            <p:ph idx="1"/>
          </p:nvPr>
        </p:nvSpPr>
        <p:spPr/>
        <p:txBody>
          <a:bodyPr/>
          <a:lstStyle/>
          <a:p>
            <a:r>
              <a:rPr lang="en-GB" dirty="0"/>
              <a:t>We are ready to finish the write-up now.  Prepare any additional resources you need to write up your investigation!</a:t>
            </a:r>
          </a:p>
        </p:txBody>
      </p:sp>
    </p:spTree>
    <p:extLst>
      <p:ext uri="{BB962C8B-B14F-4D97-AF65-F5344CB8AC3E}">
        <p14:creationId xmlns:p14="http://schemas.microsoft.com/office/powerpoint/2010/main" val="3858777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24</TotalTime>
  <Words>454</Words>
  <Application>Microsoft Office PowerPoint</Application>
  <PresentationFormat>Widescreen</PresentationFormat>
  <Paragraphs>76</Paragraphs>
  <Slides>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Corbel</vt:lpstr>
      <vt:lpstr>Parallax</vt:lpstr>
      <vt:lpstr>Tuesday, 07 June 2022</vt:lpstr>
      <vt:lpstr>Starter</vt:lpstr>
      <vt:lpstr>Main Task 1</vt:lpstr>
      <vt:lpstr>Main Task 2 (Extension activity)</vt:lpstr>
      <vt:lpstr>Plenary</vt:lpstr>
      <vt:lpstr>Homework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Thursday, 05 May 2022</dc:title>
  <dc:creator>m.jackson</dc:creator>
  <cp:lastModifiedBy>m.jackson</cp:lastModifiedBy>
  <cp:revision>5</cp:revision>
  <dcterms:created xsi:type="dcterms:W3CDTF">2022-05-05T08:51:44Z</dcterms:created>
  <dcterms:modified xsi:type="dcterms:W3CDTF">2022-06-07T13:21:29Z</dcterms:modified>
</cp:coreProperties>
</file>