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9" r:id="rId4"/>
    <p:sldId id="262" r:id="rId5"/>
    <p:sldId id="263" r:id="rId6"/>
    <p:sldId id="258" r:id="rId7"/>
    <p:sldId id="261" r:id="rId8"/>
    <p:sldId id="264" r:id="rId9"/>
    <p:sldId id="260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7B92E4-56FA-4E6A-A04C-B195974E105B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A6E79F-3C44-4CE4-A25F-78A5A4D08C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861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Anomalies should be discounted or re-tested.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A6E79F-3C44-4CE4-A25F-78A5A4D08C1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7488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A6E79F-3C44-4CE4-A25F-78A5A4D08C1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4617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A6E79F-3C44-4CE4-A25F-78A5A4D08C1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52578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A6E79F-3C44-4CE4-A25F-78A5A4D08C1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12730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892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0213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0059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3038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0632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6313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38437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2526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2676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7129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1812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1155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2055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001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803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1595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4938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3501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4287F-5CD6-436E-B0DA-9A96C952D9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28400" y="245535"/>
            <a:ext cx="8574622" cy="490736"/>
          </a:xfrm>
        </p:spPr>
        <p:txBody>
          <a:bodyPr>
            <a:noAutofit/>
          </a:bodyPr>
          <a:lstStyle/>
          <a:p>
            <a:fld id="{6FA172D7-343E-4ECB-83D0-817260ADD472}" type="datetime2">
              <a:rPr lang="en-GB" sz="2800" u="sng" smtClean="0"/>
              <a:t>Monday, 06 June 2022</a:t>
            </a:fld>
            <a:endParaRPr lang="en-GB" sz="2800" u="sng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5B84D-4C8F-4D4C-A4E2-C24B94334E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20877" y="1549729"/>
            <a:ext cx="9706945" cy="1388534"/>
          </a:xfrm>
        </p:spPr>
        <p:txBody>
          <a:bodyPr>
            <a:normAutofit/>
          </a:bodyPr>
          <a:lstStyle/>
          <a:p>
            <a:pPr algn="l"/>
            <a:r>
              <a:rPr lang="en-GB" sz="2400" b="1" dirty="0"/>
              <a:t>Expected learning outcome for today:</a:t>
            </a:r>
            <a:endParaRPr lang="en-GB" sz="2400" dirty="0"/>
          </a:p>
          <a:p>
            <a:pPr algn="l"/>
            <a:r>
              <a:rPr lang="en-GB" sz="2400" dirty="0"/>
              <a:t>To draw a table of results (with pencil and ruler) to record investigation results and understand why repeats should be included.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1117627-54E1-40C0-B8B6-90A57FEBA3CA}"/>
              </a:ext>
            </a:extLst>
          </p:cNvPr>
          <p:cNvSpPr txBox="1">
            <a:spLocks/>
          </p:cNvSpPr>
          <p:nvPr/>
        </p:nvSpPr>
        <p:spPr>
          <a:xfrm>
            <a:off x="2928400" y="897632"/>
            <a:ext cx="8574622" cy="49073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6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GB" sz="2800" u="sng" dirty="0"/>
              <a:t>Science Fair Lesson 5: Carrying out investigations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B2D583-DCB2-47F9-B364-4326B77C5490}"/>
              </a:ext>
            </a:extLst>
          </p:cNvPr>
          <p:cNvSpPr txBox="1"/>
          <p:nvPr/>
        </p:nvSpPr>
        <p:spPr>
          <a:xfrm>
            <a:off x="3791763" y="3247152"/>
            <a:ext cx="6847895" cy="15696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b="1" dirty="0"/>
              <a:t>Today’s key vocabulary: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/>
              <a:t>Average (or mean) </a:t>
            </a:r>
            <a:r>
              <a:rPr lang="en-GB" sz="2400" dirty="0"/>
              <a:t>– Add up the numbers and divide by how many there 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/>
              <a:t>Unit</a:t>
            </a:r>
            <a:r>
              <a:rPr lang="en-GB" sz="2400" dirty="0"/>
              <a:t> – the measurement used on a scale</a:t>
            </a:r>
            <a:endParaRPr lang="en-GB" sz="2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73161E-07E1-45F2-A60B-3C8919A6C23C}"/>
              </a:ext>
            </a:extLst>
          </p:cNvPr>
          <p:cNvSpPr txBox="1"/>
          <p:nvPr/>
        </p:nvSpPr>
        <p:spPr>
          <a:xfrm>
            <a:off x="5344105" y="5042805"/>
            <a:ext cx="6847895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b="1" dirty="0"/>
              <a:t>Starter:  </a:t>
            </a:r>
          </a:p>
          <a:p>
            <a:r>
              <a:rPr lang="en-GB" sz="2400" dirty="0"/>
              <a:t>How do you draw a table of results?  What should be included?</a:t>
            </a:r>
          </a:p>
        </p:txBody>
      </p:sp>
    </p:spTree>
    <p:extLst>
      <p:ext uri="{BB962C8B-B14F-4D97-AF65-F5344CB8AC3E}">
        <p14:creationId xmlns:p14="http://schemas.microsoft.com/office/powerpoint/2010/main" val="3421041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EBA1A-9FB0-4CDD-85FF-9F3E1C44A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692" y="1"/>
            <a:ext cx="9773496" cy="771896"/>
          </a:xfrm>
        </p:spPr>
        <p:txBody>
          <a:bodyPr/>
          <a:lstStyle/>
          <a:p>
            <a:pPr algn="l"/>
            <a:r>
              <a:rPr lang="en-GB" u="sng" dirty="0"/>
              <a:t>Starter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F5E74-6D89-4EFF-AA2A-95B19B60B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094283"/>
            <a:ext cx="10018713" cy="4696918"/>
          </a:xfrm>
        </p:spPr>
        <p:txBody>
          <a:bodyPr anchor="t"/>
          <a:lstStyle/>
          <a:p>
            <a:pPr marL="0" indent="0">
              <a:buNone/>
            </a:pPr>
            <a:r>
              <a:rPr lang="en-GB" dirty="0"/>
              <a:t>Look at the examples of tables that you have been given on the sheet.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Discuss:</a:t>
            </a:r>
          </a:p>
          <a:p>
            <a:r>
              <a:rPr lang="en-GB" dirty="0"/>
              <a:t>What do all tables have in common?</a:t>
            </a:r>
          </a:p>
          <a:p>
            <a:r>
              <a:rPr lang="en-GB" dirty="0"/>
              <a:t>Why are tables not all the same?</a:t>
            </a:r>
          </a:p>
          <a:p>
            <a:r>
              <a:rPr lang="en-GB" dirty="0"/>
              <a:t>What basic rules should be followed when preparing a table of results?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Extension – write your rules on sticky notes to share as a class.</a:t>
            </a:r>
          </a:p>
        </p:txBody>
      </p:sp>
    </p:spTree>
    <p:extLst>
      <p:ext uri="{BB962C8B-B14F-4D97-AF65-F5344CB8AC3E}">
        <p14:creationId xmlns:p14="http://schemas.microsoft.com/office/powerpoint/2010/main" val="3436221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age result for table of results science">
            <a:extLst>
              <a:ext uri="{FF2B5EF4-FFF2-40B4-BE49-F238E27FC236}">
                <a16:creationId xmlns:a16="http://schemas.microsoft.com/office/drawing/2014/main" id="{73BD5321-A97C-4941-A7EC-0F01CBB039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547" y="0"/>
            <a:ext cx="913445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B01D960-DF4F-476E-B24E-DF61BDC75F0C}"/>
              </a:ext>
            </a:extLst>
          </p:cNvPr>
          <p:cNvSpPr/>
          <p:nvPr/>
        </p:nvSpPr>
        <p:spPr>
          <a:xfrm>
            <a:off x="8214610" y="1394085"/>
            <a:ext cx="2248524" cy="9443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5076955-6641-4351-AA4D-33E0F9F95370}"/>
              </a:ext>
            </a:extLst>
          </p:cNvPr>
          <p:cNvSpPr/>
          <p:nvPr/>
        </p:nvSpPr>
        <p:spPr>
          <a:xfrm>
            <a:off x="3225384" y="766996"/>
            <a:ext cx="2248524" cy="9443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2F9304-E707-4E99-8244-0BD6BD9D19DD}"/>
              </a:ext>
            </a:extLst>
          </p:cNvPr>
          <p:cNvSpPr/>
          <p:nvPr/>
        </p:nvSpPr>
        <p:spPr>
          <a:xfrm>
            <a:off x="3405265" y="5428938"/>
            <a:ext cx="2575810" cy="9443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1EB227-CD82-44D9-93A2-B44BBC75DA17}"/>
              </a:ext>
            </a:extLst>
          </p:cNvPr>
          <p:cNvSpPr/>
          <p:nvPr/>
        </p:nvSpPr>
        <p:spPr>
          <a:xfrm>
            <a:off x="7437619" y="5463915"/>
            <a:ext cx="2740701" cy="10568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E362BB0-142A-43BD-9EC7-80089FD4DE89}"/>
              </a:ext>
            </a:extLst>
          </p:cNvPr>
          <p:cNvSpPr/>
          <p:nvPr/>
        </p:nvSpPr>
        <p:spPr>
          <a:xfrm>
            <a:off x="9521252" y="294805"/>
            <a:ext cx="2515849" cy="9443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: Folded Corner 11">
            <a:extLst>
              <a:ext uri="{FF2B5EF4-FFF2-40B4-BE49-F238E27FC236}">
                <a16:creationId xmlns:a16="http://schemas.microsoft.com/office/drawing/2014/main" id="{38743E76-1FF9-48E7-8A8E-9992BC5DB32C}"/>
              </a:ext>
            </a:extLst>
          </p:cNvPr>
          <p:cNvSpPr/>
          <p:nvPr/>
        </p:nvSpPr>
        <p:spPr>
          <a:xfrm>
            <a:off x="119921" y="1394085"/>
            <a:ext cx="2653259" cy="4736892"/>
          </a:xfrm>
          <a:prstGeom prst="foldedCorner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Common errors: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GB" sz="2400" dirty="0"/>
              <a:t>Forgetting units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GB" sz="2400" dirty="0"/>
              <a:t>Not leaving enough space to fit all of the columns in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GB" sz="2400" dirty="0"/>
              <a:t>Not leaving space for the trials (or repeats) on the right</a:t>
            </a:r>
          </a:p>
        </p:txBody>
      </p:sp>
    </p:spTree>
    <p:extLst>
      <p:ext uri="{BB962C8B-B14F-4D97-AF65-F5344CB8AC3E}">
        <p14:creationId xmlns:p14="http://schemas.microsoft.com/office/powerpoint/2010/main" val="2170636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EBA1A-9FB0-4CDD-85FF-9F3E1C44A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692" y="1"/>
            <a:ext cx="9773496" cy="771896"/>
          </a:xfrm>
        </p:spPr>
        <p:txBody>
          <a:bodyPr/>
          <a:lstStyle/>
          <a:p>
            <a:pPr algn="l"/>
            <a:r>
              <a:rPr lang="en-GB" u="sng" dirty="0"/>
              <a:t>Main Task 1 – Drawing a table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F5E74-6D89-4EFF-AA2A-95B19B60B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6083" y="973111"/>
            <a:ext cx="10018713" cy="58848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You are going to draw a table of results for your investigation.</a:t>
            </a:r>
          </a:p>
          <a:p>
            <a:pPr marL="0" indent="0">
              <a:buNone/>
            </a:pPr>
            <a:r>
              <a:rPr lang="en-GB" b="1" dirty="0"/>
              <a:t>You should always use a pencil and ruler to draw the lines.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Make sure you include the unit in the table heading (if there is one) and then do not repeat it in the results you record as there is no need.</a:t>
            </a:r>
          </a:p>
          <a:p>
            <a:r>
              <a:rPr lang="en-GB" dirty="0"/>
              <a:t>Draw your table so that it fits nearly on your paper (or you may be able to use a computer to make a table).</a:t>
            </a:r>
          </a:p>
          <a:p>
            <a:r>
              <a:rPr lang="en-GB" dirty="0"/>
              <a:t>Make sure you have labelled each column and included correct units where they are needed.</a:t>
            </a:r>
          </a:p>
          <a:p>
            <a:r>
              <a:rPr lang="en-GB" dirty="0"/>
              <a:t>Include a suitable title for your table that it explains what the table is showing.</a:t>
            </a:r>
          </a:p>
          <a:p>
            <a:pPr marL="0" indent="0">
              <a:buNone/>
            </a:pPr>
            <a:r>
              <a:rPr lang="en-GB" dirty="0"/>
              <a:t>Extension – can you remember (or do you know) how to work out the average result?</a:t>
            </a:r>
          </a:p>
        </p:txBody>
      </p:sp>
    </p:spTree>
    <p:extLst>
      <p:ext uri="{BB962C8B-B14F-4D97-AF65-F5344CB8AC3E}">
        <p14:creationId xmlns:p14="http://schemas.microsoft.com/office/powerpoint/2010/main" val="2531146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EBA1A-9FB0-4CDD-85FF-9F3E1C44A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692" y="1"/>
            <a:ext cx="9773496" cy="771896"/>
          </a:xfrm>
        </p:spPr>
        <p:txBody>
          <a:bodyPr/>
          <a:lstStyle/>
          <a:p>
            <a:pPr algn="l"/>
            <a:r>
              <a:rPr lang="en-GB" u="sng" dirty="0"/>
              <a:t>Main Task 2 Averages 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08939FD-42E2-42ED-9A65-4D69541D6C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8059576"/>
              </p:ext>
            </p:extLst>
          </p:nvPr>
        </p:nvGraphicFramePr>
        <p:xfrm>
          <a:off x="1638692" y="1332043"/>
          <a:ext cx="1001871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3742">
                  <a:extLst>
                    <a:ext uri="{9D8B030D-6E8A-4147-A177-3AD203B41FA5}">
                      <a16:colId xmlns:a16="http://schemas.microsoft.com/office/drawing/2014/main" val="4272395561"/>
                    </a:ext>
                  </a:extLst>
                </a:gridCol>
                <a:gridCol w="2003742">
                  <a:extLst>
                    <a:ext uri="{9D8B030D-6E8A-4147-A177-3AD203B41FA5}">
                      <a16:colId xmlns:a16="http://schemas.microsoft.com/office/drawing/2014/main" val="752575247"/>
                    </a:ext>
                  </a:extLst>
                </a:gridCol>
                <a:gridCol w="2003742">
                  <a:extLst>
                    <a:ext uri="{9D8B030D-6E8A-4147-A177-3AD203B41FA5}">
                      <a16:colId xmlns:a16="http://schemas.microsoft.com/office/drawing/2014/main" val="999607110"/>
                    </a:ext>
                  </a:extLst>
                </a:gridCol>
                <a:gridCol w="2003742">
                  <a:extLst>
                    <a:ext uri="{9D8B030D-6E8A-4147-A177-3AD203B41FA5}">
                      <a16:colId xmlns:a16="http://schemas.microsoft.com/office/drawing/2014/main" val="2177951294"/>
                    </a:ext>
                  </a:extLst>
                </a:gridCol>
                <a:gridCol w="2003742">
                  <a:extLst>
                    <a:ext uri="{9D8B030D-6E8A-4147-A177-3AD203B41FA5}">
                      <a16:colId xmlns:a16="http://schemas.microsoft.com/office/drawing/2014/main" val="1024887591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r>
                        <a:rPr lang="en-GB" sz="2400" dirty="0"/>
                        <a:t>Time (seconds)</a:t>
                      </a: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en-GB" sz="2400" dirty="0"/>
                        <a:t>Temperature of chocolate as it is heated (</a:t>
                      </a:r>
                      <a:r>
                        <a:rPr lang="en-GB" sz="2400" baseline="30000" dirty="0" err="1"/>
                        <a:t>o</a:t>
                      </a:r>
                      <a:r>
                        <a:rPr lang="en-GB" sz="2400" baseline="0" dirty="0" err="1"/>
                        <a:t>C</a:t>
                      </a:r>
                      <a:r>
                        <a:rPr lang="en-GB" sz="2400" baseline="0" dirty="0"/>
                        <a:t>)</a:t>
                      </a:r>
                      <a:endParaRPr lang="en-GB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754504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Trial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Trial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Trial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Average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83647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71966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85240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83777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180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172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240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9516911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0EAC7A2-46E0-452E-9113-8FADE704D18B}"/>
              </a:ext>
            </a:extLst>
          </p:cNvPr>
          <p:cNvSpPr txBox="1"/>
          <p:nvPr/>
        </p:nvSpPr>
        <p:spPr>
          <a:xfrm>
            <a:off x="1638692" y="771897"/>
            <a:ext cx="10008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u="sng" dirty="0"/>
              <a:t>A table showing the temperature of milk chocolate as it is heated in a pan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738003-02D7-4475-8F68-C7F9507809C0}"/>
              </a:ext>
            </a:extLst>
          </p:cNvPr>
          <p:cNvSpPr txBox="1"/>
          <p:nvPr/>
        </p:nvSpPr>
        <p:spPr>
          <a:xfrm>
            <a:off x="1648737" y="5228563"/>
            <a:ext cx="1000866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Work out the average for each result (remember to use BIDMAS)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**Look at the result for 180 seconds, trial 2.  What should we do differently here?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Summarise why we carry out repeats in a sentence.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2C7F62-23ED-4AAC-A665-71E69AFD7E9A}"/>
              </a:ext>
            </a:extLst>
          </p:cNvPr>
          <p:cNvSpPr txBox="1"/>
          <p:nvPr/>
        </p:nvSpPr>
        <p:spPr>
          <a:xfrm>
            <a:off x="9773587" y="2233534"/>
            <a:ext cx="779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19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466350-1CF3-4060-BEE5-0F56B369BCF8}"/>
              </a:ext>
            </a:extLst>
          </p:cNvPr>
          <p:cNvSpPr txBox="1"/>
          <p:nvPr/>
        </p:nvSpPr>
        <p:spPr>
          <a:xfrm>
            <a:off x="9773586" y="2638834"/>
            <a:ext cx="779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22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E0E6F8-3090-4A8D-A033-F18E0476ABFD}"/>
              </a:ext>
            </a:extLst>
          </p:cNvPr>
          <p:cNvSpPr txBox="1"/>
          <p:nvPr/>
        </p:nvSpPr>
        <p:spPr>
          <a:xfrm>
            <a:off x="9773586" y="3100499"/>
            <a:ext cx="10942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27.7*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62CE682-BEB6-46AD-AA0F-C343D5BFD5AF}"/>
              </a:ext>
            </a:extLst>
          </p:cNvPr>
          <p:cNvSpPr txBox="1"/>
          <p:nvPr/>
        </p:nvSpPr>
        <p:spPr>
          <a:xfrm>
            <a:off x="9773585" y="3550237"/>
            <a:ext cx="16386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32 or 35**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CBF4D4-C242-414D-B453-CD4C51E75B9B}"/>
              </a:ext>
            </a:extLst>
          </p:cNvPr>
          <p:cNvSpPr txBox="1"/>
          <p:nvPr/>
        </p:nvSpPr>
        <p:spPr>
          <a:xfrm>
            <a:off x="9773585" y="4001990"/>
            <a:ext cx="16386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46.3*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F2AFBBF-56AA-45A6-A895-D9B3C8528E9C}"/>
              </a:ext>
            </a:extLst>
          </p:cNvPr>
          <p:cNvSpPr txBox="1"/>
          <p:nvPr/>
        </p:nvSpPr>
        <p:spPr>
          <a:xfrm>
            <a:off x="1638692" y="4487696"/>
            <a:ext cx="105533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/>
              <a:t>*We normally round to the same places as the results we gathered so 28 and 46 would be okay.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6E0EF38-E795-4BA0-AEEB-3F62CD247FC5}"/>
              </a:ext>
            </a:extLst>
          </p:cNvPr>
          <p:cNvSpPr/>
          <p:nvPr/>
        </p:nvSpPr>
        <p:spPr>
          <a:xfrm>
            <a:off x="5561351" y="3562164"/>
            <a:ext cx="779488" cy="63508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8760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EBA1A-9FB0-4CDD-85FF-9F3E1C44A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692" y="1"/>
            <a:ext cx="9773496" cy="771896"/>
          </a:xfrm>
        </p:spPr>
        <p:txBody>
          <a:bodyPr/>
          <a:lstStyle/>
          <a:p>
            <a:pPr algn="l"/>
            <a:r>
              <a:rPr lang="en-GB" u="sng" dirty="0"/>
              <a:t>Plenary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F5E74-6D89-4EFF-AA2A-95B19B60B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692" y="909451"/>
            <a:ext cx="10018713" cy="6105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/>
              <a:t>Q. What should go in the left-hand column of a table.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D63279F-3A1F-4B21-92AF-F80511F8193B}"/>
              </a:ext>
            </a:extLst>
          </p:cNvPr>
          <p:cNvSpPr txBox="1">
            <a:spLocks/>
          </p:cNvSpPr>
          <p:nvPr/>
        </p:nvSpPr>
        <p:spPr>
          <a:xfrm>
            <a:off x="1638691" y="2553195"/>
            <a:ext cx="10018713" cy="610591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3200" dirty="0"/>
              <a:t>A. The dependent variable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9B5D5B0-6203-4019-9566-C331000779E1}"/>
              </a:ext>
            </a:extLst>
          </p:cNvPr>
          <p:cNvSpPr txBox="1">
            <a:spLocks/>
          </p:cNvSpPr>
          <p:nvPr/>
        </p:nvSpPr>
        <p:spPr>
          <a:xfrm>
            <a:off x="1638691" y="3263735"/>
            <a:ext cx="10018713" cy="61059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3200" dirty="0"/>
              <a:t>B. The independent variable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148493A-EC47-47F9-B803-3D7B126CB125}"/>
              </a:ext>
            </a:extLst>
          </p:cNvPr>
          <p:cNvSpPr txBox="1">
            <a:spLocks/>
          </p:cNvSpPr>
          <p:nvPr/>
        </p:nvSpPr>
        <p:spPr>
          <a:xfrm>
            <a:off x="1638690" y="3974275"/>
            <a:ext cx="10018713" cy="61059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3200" dirty="0"/>
              <a:t>C. A control variable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A10EEDD-35E3-484D-8975-EE4D91DED675}"/>
              </a:ext>
            </a:extLst>
          </p:cNvPr>
          <p:cNvSpPr txBox="1">
            <a:spLocks/>
          </p:cNvSpPr>
          <p:nvPr/>
        </p:nvSpPr>
        <p:spPr>
          <a:xfrm>
            <a:off x="1638690" y="4684815"/>
            <a:ext cx="10018713" cy="61059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3200" dirty="0"/>
              <a:t>D. Time</a:t>
            </a:r>
          </a:p>
        </p:txBody>
      </p:sp>
    </p:spTree>
    <p:extLst>
      <p:ext uri="{BB962C8B-B14F-4D97-AF65-F5344CB8AC3E}">
        <p14:creationId xmlns:p14="http://schemas.microsoft.com/office/powerpoint/2010/main" val="2116702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EBA1A-9FB0-4CDD-85FF-9F3E1C44A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692" y="1"/>
            <a:ext cx="9773496" cy="771896"/>
          </a:xfrm>
        </p:spPr>
        <p:txBody>
          <a:bodyPr/>
          <a:lstStyle/>
          <a:p>
            <a:pPr algn="l"/>
            <a:r>
              <a:rPr lang="en-GB" u="sng" dirty="0"/>
              <a:t>Plenary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F5E74-6D89-4EFF-AA2A-95B19B60B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692" y="909451"/>
            <a:ext cx="10018713" cy="6105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/>
              <a:t>Q. How many repeats are needed in an investigation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D63279F-3A1F-4B21-92AF-F80511F8193B}"/>
              </a:ext>
            </a:extLst>
          </p:cNvPr>
          <p:cNvSpPr txBox="1">
            <a:spLocks/>
          </p:cNvSpPr>
          <p:nvPr/>
        </p:nvSpPr>
        <p:spPr>
          <a:xfrm>
            <a:off x="1638691" y="2553195"/>
            <a:ext cx="10018713" cy="610591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3200" dirty="0"/>
              <a:t>A.  Two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9B5D5B0-6203-4019-9566-C331000779E1}"/>
              </a:ext>
            </a:extLst>
          </p:cNvPr>
          <p:cNvSpPr txBox="1">
            <a:spLocks/>
          </p:cNvSpPr>
          <p:nvPr/>
        </p:nvSpPr>
        <p:spPr>
          <a:xfrm>
            <a:off x="1638691" y="3263735"/>
            <a:ext cx="10018713" cy="61059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3200" dirty="0"/>
              <a:t>B.  Three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148493A-EC47-47F9-B803-3D7B126CB125}"/>
              </a:ext>
            </a:extLst>
          </p:cNvPr>
          <p:cNvSpPr txBox="1">
            <a:spLocks/>
          </p:cNvSpPr>
          <p:nvPr/>
        </p:nvSpPr>
        <p:spPr>
          <a:xfrm>
            <a:off x="1638690" y="3974275"/>
            <a:ext cx="10018713" cy="61059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3200" dirty="0"/>
              <a:t>C.  Ten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A10EEDD-35E3-484D-8975-EE4D91DED675}"/>
              </a:ext>
            </a:extLst>
          </p:cNvPr>
          <p:cNvSpPr txBox="1">
            <a:spLocks/>
          </p:cNvSpPr>
          <p:nvPr/>
        </p:nvSpPr>
        <p:spPr>
          <a:xfrm>
            <a:off x="1638690" y="4684815"/>
            <a:ext cx="10018713" cy="61059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3200" dirty="0"/>
              <a:t>D.  It depends on the investigation</a:t>
            </a:r>
          </a:p>
        </p:txBody>
      </p:sp>
    </p:spTree>
    <p:extLst>
      <p:ext uri="{BB962C8B-B14F-4D97-AF65-F5344CB8AC3E}">
        <p14:creationId xmlns:p14="http://schemas.microsoft.com/office/powerpoint/2010/main" val="2491556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EBA1A-9FB0-4CDD-85FF-9F3E1C44A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692" y="1"/>
            <a:ext cx="9773496" cy="771896"/>
          </a:xfrm>
        </p:spPr>
        <p:txBody>
          <a:bodyPr/>
          <a:lstStyle/>
          <a:p>
            <a:pPr algn="l"/>
            <a:r>
              <a:rPr lang="en-GB" u="sng" dirty="0"/>
              <a:t>Plenary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F5E74-6D89-4EFF-AA2A-95B19B60B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692" y="909451"/>
            <a:ext cx="10018713" cy="6105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/>
              <a:t>Q. Why do we carry out repeats in an investigation?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D63279F-3A1F-4B21-92AF-F80511F8193B}"/>
              </a:ext>
            </a:extLst>
          </p:cNvPr>
          <p:cNvSpPr txBox="1">
            <a:spLocks/>
          </p:cNvSpPr>
          <p:nvPr/>
        </p:nvSpPr>
        <p:spPr>
          <a:xfrm>
            <a:off x="1638691" y="2553195"/>
            <a:ext cx="10018713" cy="610591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3200" dirty="0"/>
              <a:t>A.  To spot anomalies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9B5D5B0-6203-4019-9566-C331000779E1}"/>
              </a:ext>
            </a:extLst>
          </p:cNvPr>
          <p:cNvSpPr txBox="1">
            <a:spLocks/>
          </p:cNvSpPr>
          <p:nvPr/>
        </p:nvSpPr>
        <p:spPr>
          <a:xfrm>
            <a:off x="1638691" y="3263735"/>
            <a:ext cx="10018713" cy="61059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3200" dirty="0"/>
              <a:t>B.  To calculate the mean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148493A-EC47-47F9-B803-3D7B126CB125}"/>
              </a:ext>
            </a:extLst>
          </p:cNvPr>
          <p:cNvSpPr txBox="1">
            <a:spLocks/>
          </p:cNvSpPr>
          <p:nvPr/>
        </p:nvSpPr>
        <p:spPr>
          <a:xfrm>
            <a:off x="1638690" y="3974275"/>
            <a:ext cx="10018713" cy="61059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3200" dirty="0"/>
              <a:t>C.  To reduce the effect of random errors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A10EEDD-35E3-484D-8975-EE4D91DED675}"/>
              </a:ext>
            </a:extLst>
          </p:cNvPr>
          <p:cNvSpPr txBox="1">
            <a:spLocks/>
          </p:cNvSpPr>
          <p:nvPr/>
        </p:nvSpPr>
        <p:spPr>
          <a:xfrm>
            <a:off x="1638690" y="4684815"/>
            <a:ext cx="10018713" cy="61059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3200" dirty="0"/>
              <a:t>D.  All three of these reasons</a:t>
            </a:r>
          </a:p>
        </p:txBody>
      </p:sp>
    </p:spTree>
    <p:extLst>
      <p:ext uri="{BB962C8B-B14F-4D97-AF65-F5344CB8AC3E}">
        <p14:creationId xmlns:p14="http://schemas.microsoft.com/office/powerpoint/2010/main" val="983259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EBA1A-9FB0-4CDD-85FF-9F3E1C44A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692" y="1"/>
            <a:ext cx="9773496" cy="771896"/>
          </a:xfrm>
        </p:spPr>
        <p:txBody>
          <a:bodyPr/>
          <a:lstStyle/>
          <a:p>
            <a:pPr algn="l"/>
            <a:r>
              <a:rPr lang="en-GB" u="sng" dirty="0"/>
              <a:t>Homework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F5E74-6D89-4EFF-AA2A-95B19B60B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3475" y="973110"/>
            <a:ext cx="10018713" cy="3124201"/>
          </a:xfrm>
        </p:spPr>
        <p:txBody>
          <a:bodyPr/>
          <a:lstStyle/>
          <a:p>
            <a:r>
              <a:rPr lang="en-GB" dirty="0"/>
              <a:t>Make sure that you have a table of results ready to use for your investigation.  You might need to redraw a neater version later on for your final presentation.</a:t>
            </a:r>
          </a:p>
          <a:p>
            <a:endParaRPr lang="en-GB" dirty="0"/>
          </a:p>
          <a:p>
            <a:r>
              <a:rPr lang="en-GB" dirty="0"/>
              <a:t>If you have agreed this with your teacher you may now be ready to start collecting your results.</a:t>
            </a:r>
          </a:p>
        </p:txBody>
      </p:sp>
    </p:spTree>
    <p:extLst>
      <p:ext uri="{BB962C8B-B14F-4D97-AF65-F5344CB8AC3E}">
        <p14:creationId xmlns:p14="http://schemas.microsoft.com/office/powerpoint/2010/main" val="3858777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43</TotalTime>
  <Words>614</Words>
  <Application>Microsoft Office PowerPoint</Application>
  <PresentationFormat>Widescreen</PresentationFormat>
  <Paragraphs>97</Paragraphs>
  <Slides>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Corbel</vt:lpstr>
      <vt:lpstr>Parallax</vt:lpstr>
      <vt:lpstr>Monday, 06 June 2022</vt:lpstr>
      <vt:lpstr>Starter</vt:lpstr>
      <vt:lpstr>PowerPoint Presentation</vt:lpstr>
      <vt:lpstr>Main Task 1 – Drawing a table </vt:lpstr>
      <vt:lpstr>Main Task 2 Averages </vt:lpstr>
      <vt:lpstr>Plenary</vt:lpstr>
      <vt:lpstr>Plenary</vt:lpstr>
      <vt:lpstr>Plenary</vt:lpstr>
      <vt:lpstr>Homework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Thursday, 05 May 2022</dc:title>
  <dc:creator>m.jackson</dc:creator>
  <cp:lastModifiedBy>m.jackson</cp:lastModifiedBy>
  <cp:revision>6</cp:revision>
  <dcterms:created xsi:type="dcterms:W3CDTF">2022-05-05T08:51:44Z</dcterms:created>
  <dcterms:modified xsi:type="dcterms:W3CDTF">2022-06-06T13:45:12Z</dcterms:modified>
</cp:coreProperties>
</file>