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80" r:id="rId5"/>
    <p:sldId id="293" r:id="rId6"/>
    <p:sldId id="294" r:id="rId7"/>
    <p:sldId id="296" r:id="rId8"/>
    <p:sldId id="297" r:id="rId9"/>
    <p:sldId id="306" r:id="rId10"/>
    <p:sldId id="291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34E"/>
    <a:srgbClr val="1F2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416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endParaRPr lang="en-GB" sz="1100" dirty="0">
              <a:latin typeface="Myriad Pro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r"/>
            <a:endParaRPr lang="en-GB" sz="1100" dirty="0">
              <a:latin typeface="Myriad Pro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GB" sz="1100" dirty="0">
              <a:latin typeface="Myriad Pr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/>
            <a:fld id="{53EFEE26-0BE5-4620-AF4C-0BBE0D228051}" type="slidenum">
              <a:rPr lang="en-GB" sz="1100">
                <a:latin typeface="Myriad Pro" charset="0"/>
              </a:rPr>
              <a:pPr algn="r"/>
              <a:t>‹#›</a:t>
            </a:fld>
            <a:endParaRPr lang="en-GB" sz="11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8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en-GB" sz="1100" dirty="0">
                <a:latin typeface="Myriad Pro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lang="en-GB" sz="1100" smtClean="0">
                <a:latin typeface="Myriad Pro" charset="0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GB" sz="1100">
                <a:latin typeface="Myriad Pro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lang="en-GB" sz="1100" smtClean="0">
                <a:latin typeface="Myriad Pro" charset="0"/>
              </a:defRPr>
            </a:lvl1pPr>
          </a:lstStyle>
          <a:p>
            <a:fld id="{6EB3E05A-087A-4B2F-9194-01CE646FE2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100" kern="1200" dirty="0" smtClean="0">
        <a:solidFill>
          <a:schemeClr val="tx1"/>
        </a:solidFill>
        <a:latin typeface="Myriad Pro" charset="0"/>
        <a:ea typeface="+mn-ea"/>
        <a:cs typeface="+mn-cs"/>
      </a:defRPr>
    </a:lvl1pPr>
    <a:lvl2pPr marL="457200" algn="l" defTabSz="914400" rtl="0" eaLnBrk="1" latinLnBrk="0" hangingPunct="1">
      <a:defRPr lang="en-US" sz="1100" kern="1200" dirty="0" smtClean="0">
        <a:solidFill>
          <a:schemeClr val="tx1"/>
        </a:solidFill>
        <a:latin typeface="Myriad Pro" charset="0"/>
        <a:ea typeface="+mn-ea"/>
        <a:cs typeface="+mn-cs"/>
      </a:defRPr>
    </a:lvl2pPr>
    <a:lvl3pPr marL="914400" algn="l" defTabSz="914400" rtl="0" eaLnBrk="1" latinLnBrk="0" hangingPunct="1">
      <a:defRPr lang="en-US" sz="1100" kern="1200" dirty="0" smtClean="0">
        <a:solidFill>
          <a:schemeClr val="tx1"/>
        </a:solidFill>
        <a:latin typeface="Myriad Pro" charset="0"/>
        <a:ea typeface="+mn-ea"/>
        <a:cs typeface="+mn-cs"/>
      </a:defRPr>
    </a:lvl3pPr>
    <a:lvl4pPr marL="1371600" algn="l" defTabSz="914400" rtl="0" eaLnBrk="1" latinLnBrk="0" hangingPunct="1">
      <a:defRPr lang="en-US" sz="1100" kern="1200" dirty="0" smtClean="0">
        <a:solidFill>
          <a:schemeClr val="tx1"/>
        </a:solidFill>
        <a:latin typeface="Myriad Pro" charset="0"/>
        <a:ea typeface="+mn-ea"/>
        <a:cs typeface="+mn-cs"/>
      </a:defRPr>
    </a:lvl4pPr>
    <a:lvl5pPr marL="1828800" algn="l" defTabSz="914400" rtl="0" eaLnBrk="1" latinLnBrk="0" hangingPunct="1">
      <a:defRPr lang="en-GB" sz="1100" kern="1200" dirty="0">
        <a:solidFill>
          <a:schemeClr val="tx1"/>
        </a:solidFill>
        <a:latin typeface="Myriad Pro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9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9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9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9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9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9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9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02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201600" y="2041199"/>
            <a:ext cx="7772400" cy="1933200"/>
          </a:xfrm>
        </p:spPr>
        <p:txBody>
          <a:bodyPr/>
          <a:lstStyle>
            <a:lvl1pPr algn="ctr">
              <a:defRPr lang="en-GB" sz="4400" cap="all" baseline="0" dirty="0">
                <a:solidFill>
                  <a:schemeClr val="bg1"/>
                </a:solidFill>
                <a:ea typeface="Myriad Pro" charset="0"/>
                <a:cs typeface="Myriad Pro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201600" y="4111200"/>
            <a:ext cx="4950000" cy="914400"/>
          </a:xfrm>
        </p:spPr>
        <p:txBody>
          <a:bodyPr anchor="t">
            <a:noAutofit/>
          </a:bodyPr>
          <a:lstStyle>
            <a:lvl1pPr marL="342900" indent="-342900">
              <a:buNone/>
              <a:defRPr lang="en-GB" sz="13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7"/>
          <p:cNvSpPr>
            <a:spLocks noGrp="1" noChangeAspect="1"/>
          </p:cNvSpPr>
          <p:nvPr>
            <p:ph type="body" sz="quarter" idx="13"/>
          </p:nvPr>
        </p:nvSpPr>
        <p:spPr>
          <a:xfrm>
            <a:off x="201600" y="1689209"/>
            <a:ext cx="4660900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None/>
              <a:defRPr lang="en-US" sz="1300" b="1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1320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9"/>
            <a:ext cx="8740800" cy="239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1600" y="3736800"/>
            <a:ext cx="2844000" cy="20808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150000" y="3736800"/>
            <a:ext cx="2844000" cy="20808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8400" y="3736800"/>
            <a:ext cx="2844000" cy="20808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201600" y="5828400"/>
            <a:ext cx="2844000" cy="30777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3150000" y="5828400"/>
            <a:ext cx="2844000" cy="30777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6098400" y="5828400"/>
            <a:ext cx="2844000" cy="30777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00" y="274638"/>
            <a:ext cx="8740800" cy="687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00" y="1144800"/>
            <a:ext cx="4269600" cy="83099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600" y="1976400"/>
            <a:ext cx="4269600" cy="415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600" y="1144800"/>
            <a:ext cx="4269600" cy="83099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600" y="1976400"/>
            <a:ext cx="4269600" cy="415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3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0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10" name="Rectangle 9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99" y="273050"/>
            <a:ext cx="3211200" cy="68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67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99" y="961199"/>
            <a:ext cx="3211200" cy="516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01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9" name="Rectangle 8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5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3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8" name="Rectangle 7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00" y="274638"/>
            <a:ext cx="6530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5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fld id="{4AF0503D-04B7-4A8B-9A25-B27FE40E5740}" type="slidenum">
              <a:rPr lang="en-GB" smtClean="0"/>
              <a:pPr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1600" y="1144799"/>
            <a:ext cx="87408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5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68"/>
          <a:stretch/>
        </p:blipFill>
        <p:spPr>
          <a:xfrm>
            <a:off x="0" y="-15115"/>
            <a:ext cx="9144001" cy="628702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13" name="Rectangle 12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201600" y="2041199"/>
            <a:ext cx="7772400" cy="193320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baseline="0" dirty="0">
                <a:solidFill>
                  <a:srgbClr val="20234E"/>
                </a:solidFill>
                <a:ea typeface="Myriad Pro" charset="0"/>
                <a:cs typeface="Myriad Pro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201600" y="4111200"/>
            <a:ext cx="4950000" cy="914400"/>
          </a:xfrm>
        </p:spPr>
        <p:txBody>
          <a:bodyPr anchor="t">
            <a:noAutofit/>
          </a:bodyPr>
          <a:lstStyle>
            <a:lvl1pPr marL="342900" indent="-342900">
              <a:buNone/>
              <a:defRPr lang="en-US" sz="1300" baseline="0" dirty="0" smtClean="0">
                <a:solidFill>
                  <a:srgbClr val="20234E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7"/>
          <p:cNvSpPr>
            <a:spLocks noGrp="1" noChangeAspect="1"/>
          </p:cNvSpPr>
          <p:nvPr>
            <p:ph type="body" sz="quarter" idx="13"/>
          </p:nvPr>
        </p:nvSpPr>
        <p:spPr>
          <a:xfrm>
            <a:off x="201600" y="1689209"/>
            <a:ext cx="4660900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None/>
              <a:defRPr lang="en-US" sz="1300" b="1" i="1" baseline="0" dirty="0">
                <a:solidFill>
                  <a:srgbClr val="20234E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03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13" name="Rectangle 12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201600" y="2041199"/>
            <a:ext cx="7772400" cy="193320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baseline="0" dirty="0">
                <a:solidFill>
                  <a:srgbClr val="20234E"/>
                </a:solidFill>
                <a:ea typeface="Myriad Pro" charset="0"/>
                <a:cs typeface="Myriad Pro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201600" y="4111200"/>
            <a:ext cx="4950000" cy="914400"/>
          </a:xfrm>
        </p:spPr>
        <p:txBody>
          <a:bodyPr anchor="t">
            <a:noAutofit/>
          </a:bodyPr>
          <a:lstStyle>
            <a:lvl1pPr marL="342900" indent="-342900">
              <a:buNone/>
              <a:defRPr lang="en-US" sz="1300" baseline="0" dirty="0" smtClean="0">
                <a:solidFill>
                  <a:srgbClr val="20234E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7"/>
          <p:cNvSpPr>
            <a:spLocks noGrp="1" noChangeAspect="1"/>
          </p:cNvSpPr>
          <p:nvPr>
            <p:ph type="body" sz="quarter" idx="13"/>
          </p:nvPr>
        </p:nvSpPr>
        <p:spPr>
          <a:xfrm>
            <a:off x="201600" y="1689209"/>
            <a:ext cx="4660900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None/>
              <a:defRPr lang="en-US" sz="1300" b="1" i="1" baseline="0" dirty="0">
                <a:solidFill>
                  <a:srgbClr val="20234E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65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201600" y="1144800"/>
            <a:ext cx="4269600" cy="498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72800" y="1144799"/>
            <a:ext cx="4269600" cy="498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1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01600" y="1144799"/>
            <a:ext cx="4269600" cy="498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4672800" y="1144800"/>
            <a:ext cx="4269600" cy="4982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3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01600" y="1144799"/>
            <a:ext cx="4269600" cy="498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4672800" y="1144800"/>
            <a:ext cx="42696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5"/>
          </p:nvPr>
        </p:nvSpPr>
        <p:spPr>
          <a:xfrm>
            <a:off x="4672800" y="3736800"/>
            <a:ext cx="42696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15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9"/>
            <a:ext cx="8740800" cy="239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1600" y="3736800"/>
            <a:ext cx="87408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9"/>
            <a:ext cx="8740800" cy="239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1600" y="3736800"/>
            <a:ext cx="28440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150000" y="3736800"/>
            <a:ext cx="28440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8400" y="3736800"/>
            <a:ext cx="28440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85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8" name="Rectangle 7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00" y="274638"/>
            <a:ext cx="8740800" cy="687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00" y="1144799"/>
            <a:ext cx="8740800" cy="4982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7600" y="6357600"/>
            <a:ext cx="21336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lang="en-GB" sz="1100" b="0" i="0" baseline="0" smtClean="0">
                <a:solidFill>
                  <a:srgbClr val="CDCDCB"/>
                </a:solidFill>
                <a:latin typeface="Myriad Pro" charset="0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en-GB" sz="1100" b="0" i="0" baseline="0" dirty="0">
                <a:solidFill>
                  <a:srgbClr val="CDCDCB"/>
                </a:solidFill>
                <a:latin typeface="Myriad Pro" charset="0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600" y="6356350"/>
            <a:ext cx="21336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lang="en-GB" sz="1100" b="0" i="0" baseline="0" smtClean="0">
                <a:solidFill>
                  <a:srgbClr val="CDCDCB"/>
                </a:solidFill>
                <a:latin typeface="Myriad Pro" charset="0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fld id="{4AF0503D-04B7-4A8B-9A25-B27FE40E5740}" type="slidenum">
              <a:rPr lang="en-GB" smtClean="0"/>
              <a:pPr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863190"/>
            <a:ext cx="6516216" cy="135001"/>
            <a:chOff x="0" y="3887527"/>
            <a:chExt cx="4932040" cy="9105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89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82" r:id="rId3"/>
    <p:sldLayoutId id="2147483697" r:id="rId4"/>
    <p:sldLayoutId id="2147483683" r:id="rId5"/>
    <p:sldLayoutId id="2147483681" r:id="rId6"/>
    <p:sldLayoutId id="2147483692" r:id="rId7"/>
    <p:sldLayoutId id="2147483693" r:id="rId8"/>
    <p:sldLayoutId id="2147483695" r:id="rId9"/>
    <p:sldLayoutId id="2147483696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914400" rtl="0" eaLnBrk="1" latinLnBrk="0" hangingPunct="1">
        <a:spcBef>
          <a:spcPct val="0"/>
        </a:spcBef>
        <a:buNone/>
        <a:defRPr lang="en-GB" sz="3200" b="1" i="1" kern="1200">
          <a:solidFill>
            <a:srgbClr val="1F224E"/>
          </a:solidFill>
          <a:latin typeface="Myriad Pro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3200" kern="1200" dirty="0" smtClean="0">
          <a:solidFill>
            <a:srgbClr val="1F224E"/>
          </a:solidFill>
          <a:latin typeface="Myriad Pro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800" kern="1200" dirty="0" smtClean="0">
          <a:solidFill>
            <a:srgbClr val="1F224E"/>
          </a:solidFill>
          <a:latin typeface="Myriad Pro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F224E"/>
          </a:solidFill>
          <a:latin typeface="Myriad Pro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rgbClr val="1F224E"/>
          </a:solidFill>
          <a:latin typeface="Myriad Pro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2000" kern="1200" dirty="0">
          <a:solidFill>
            <a:srgbClr val="1F224E"/>
          </a:solidFill>
          <a:latin typeface="Myriad Pro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Why should I be a Computer Scientist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GB" dirty="0"/>
              <a:t>The benefits of having Computer Scientists in the world</a:t>
            </a:r>
          </a:p>
        </p:txBody>
      </p:sp>
    </p:spTree>
    <p:extLst>
      <p:ext uri="{BB962C8B-B14F-4D97-AF65-F5344CB8AC3E}">
        <p14:creationId xmlns:p14="http://schemas.microsoft.com/office/powerpoint/2010/main" val="19398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Career for everyone</a:t>
            </a:r>
          </a:p>
          <a:p>
            <a:r>
              <a:rPr lang="en-GB" dirty="0"/>
              <a:t>Create your own future and ideas</a:t>
            </a:r>
          </a:p>
          <a:p>
            <a:r>
              <a:rPr lang="en-GB" dirty="0"/>
              <a:t>Create a future for other people</a:t>
            </a:r>
          </a:p>
          <a:p>
            <a:r>
              <a:rPr lang="en-GB" dirty="0"/>
              <a:t>Give your self great problem solving skills</a:t>
            </a:r>
          </a:p>
          <a:p>
            <a:r>
              <a:rPr lang="en-GB" dirty="0"/>
              <a:t>Give yourself a great career</a:t>
            </a:r>
          </a:p>
          <a:p>
            <a:r>
              <a:rPr lang="en-GB" dirty="0"/>
              <a:t>Challenge yourself to be the best</a:t>
            </a:r>
          </a:p>
          <a:p>
            <a:r>
              <a:rPr lang="en-GB" dirty="0"/>
              <a:t>Challenge yourself to change the world</a:t>
            </a:r>
          </a:p>
          <a:p>
            <a:r>
              <a:rPr lang="en-GB" dirty="0"/>
              <a:t>Average salary for Computing jobs £47,500</a:t>
            </a:r>
          </a:p>
        </p:txBody>
      </p:sp>
    </p:spTree>
    <p:extLst>
      <p:ext uri="{BB962C8B-B14F-4D97-AF65-F5344CB8AC3E}">
        <p14:creationId xmlns:p14="http://schemas.microsoft.com/office/powerpoint/2010/main" val="1739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should I pick Computer Science?</a:t>
            </a:r>
          </a:p>
          <a:p>
            <a:endParaRPr lang="en-GB" dirty="0"/>
          </a:p>
          <a:p>
            <a:r>
              <a:rPr lang="en-GB" dirty="0"/>
              <a:t>What can I do with Computer Science?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Perceptions of Computer Science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0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Computer Science?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9512" y="3212977"/>
            <a:ext cx="8740800" cy="6480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1945          1960		2000		      2016					</a:t>
            </a:r>
          </a:p>
        </p:txBody>
      </p:sp>
      <p:pic>
        <p:nvPicPr>
          <p:cNvPr id="1026" name="Picture 2" descr="Image result for 1945 televi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23833"/>
          <a:stretch/>
        </p:blipFill>
        <p:spPr bwMode="auto">
          <a:xfrm>
            <a:off x="-36512" y="1159199"/>
            <a:ext cx="2016224" cy="19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1960 telev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6782"/>
            <a:ext cx="2290548" cy="18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2000 television s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6782"/>
            <a:ext cx="2519602" cy="18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015 television s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87" y="1194286"/>
            <a:ext cx="2535613" cy="18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obots designed in 20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52" y="3789039"/>
            <a:ext cx="2481562" cy="24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robots designed in 196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3"/>
          <a:stretch/>
        </p:blipFill>
        <p:spPr bwMode="auto">
          <a:xfrm>
            <a:off x="1935142" y="3789039"/>
            <a:ext cx="2263109" cy="2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question ma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8467"/>
            <a:ext cx="1714178" cy="171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2016 nao rob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2016 nao rob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2016 nao rob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2016 nao robo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10" descr="Image result for 2016 nao robo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9038"/>
            <a:ext cx="2015926" cy="24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Computer Science?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9512" y="3212977"/>
            <a:ext cx="8740800" cy="6480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1945          1960		2000		      2016					</a:t>
            </a:r>
          </a:p>
        </p:txBody>
      </p:sp>
      <p:pic>
        <p:nvPicPr>
          <p:cNvPr id="1040" name="Picture 16" descr="Image result for question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8467"/>
            <a:ext cx="1714178" cy="171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1945 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10745" r="9892" b="13620"/>
          <a:stretch/>
        </p:blipFill>
        <p:spPr bwMode="auto">
          <a:xfrm>
            <a:off x="16402" y="1484784"/>
            <a:ext cx="2136857" cy="14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1960 cell 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1081938" cy="16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2000 cell ph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22356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2016 cell pho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8577"/>
          <a:stretch/>
        </p:blipFill>
        <p:spPr bwMode="auto">
          <a:xfrm>
            <a:off x="6588224" y="1412776"/>
            <a:ext cx="2819401" cy="18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2000 computer ga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6708"/>
            <a:ext cx="2822116" cy="21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1960 computer ga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84" y="3976709"/>
            <a:ext cx="2408684" cy="21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2016 computer ga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76709"/>
            <a:ext cx="2740744" cy="21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going past 2021?</a:t>
            </a:r>
          </a:p>
        </p:txBody>
      </p:sp>
      <p:pic>
        <p:nvPicPr>
          <p:cNvPr id="2050" name="Picture 2" descr="Image result for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3643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going past 2021?</a:t>
            </a:r>
          </a:p>
        </p:txBody>
      </p:sp>
      <p:pic>
        <p:nvPicPr>
          <p:cNvPr id="3074" name="Picture 2" descr="Image result for virtual re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1" y="1052735"/>
            <a:ext cx="7584777" cy="51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going past 2021?</a:t>
            </a:r>
          </a:p>
        </p:txBody>
      </p:sp>
      <p:pic>
        <p:nvPicPr>
          <p:cNvPr id="5122" name="Picture 2" descr="Image result for mercedes self driving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3977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going past 2021?</a:t>
            </a:r>
          </a:p>
        </p:txBody>
      </p:sp>
      <p:pic>
        <p:nvPicPr>
          <p:cNvPr id="6146" name="Picture 2" descr="Image result for robotics surg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50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79D7-41F0-4D26-9A3D-EA3D7094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0DCCC-3528-42DF-A901-3F211579A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course is made up of two exams at the end of the course.</a:t>
            </a:r>
          </a:p>
          <a:p>
            <a:endParaRPr lang="en-GB" dirty="0"/>
          </a:p>
          <a:p>
            <a:r>
              <a:rPr lang="en-GB" dirty="0"/>
              <a:t>Each exam is worth 50%</a:t>
            </a:r>
          </a:p>
          <a:p>
            <a:endParaRPr lang="en-GB" dirty="0"/>
          </a:p>
          <a:p>
            <a:r>
              <a:rPr lang="en-GB" dirty="0"/>
              <a:t>You will also complete a project looking at coding a solution to a brief.</a:t>
            </a:r>
          </a:p>
        </p:txBody>
      </p:sp>
    </p:spTree>
    <p:extLst>
      <p:ext uri="{BB962C8B-B14F-4D97-AF65-F5344CB8AC3E}">
        <p14:creationId xmlns:p14="http://schemas.microsoft.com/office/powerpoint/2010/main" val="41023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OC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OCR_Presentation</Template>
  <TotalTime>181</TotalTime>
  <Words>198</Words>
  <Application>Microsoft Office PowerPoint</Application>
  <PresentationFormat>On-screen Show (4:3)</PresentationFormat>
  <Paragraphs>38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OCR Theme</vt:lpstr>
      <vt:lpstr>Why should I be a Computer Scientist</vt:lpstr>
      <vt:lpstr>What we will cover</vt:lpstr>
      <vt:lpstr>Why Computer Science?</vt:lpstr>
      <vt:lpstr>Why Computer Science?</vt:lpstr>
      <vt:lpstr>Where are we going past 2021?</vt:lpstr>
      <vt:lpstr>Where are we going past 2021?</vt:lpstr>
      <vt:lpstr>Where are we going past 2021?</vt:lpstr>
      <vt:lpstr>Where are we going past 2021?</vt:lpstr>
      <vt:lpstr>The course</vt:lpstr>
      <vt:lpstr>Computer Science</vt:lpstr>
    </vt:vector>
  </TitlesOfParts>
  <Company>Cambridge Assessment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Hendry</dc:creator>
  <cp:keywords>Presentation</cp:keywords>
  <cp:lastModifiedBy>s.smedley</cp:lastModifiedBy>
  <cp:revision>27</cp:revision>
  <cp:lastPrinted>2019-02-04T17:28:22Z</cp:lastPrinted>
  <dcterms:created xsi:type="dcterms:W3CDTF">2016-07-20T11:15:24Z</dcterms:created>
  <dcterms:modified xsi:type="dcterms:W3CDTF">2021-03-15T19:33:05Z</dcterms:modified>
</cp:coreProperties>
</file>